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49"/>
  </p:notesMasterIdLst>
  <p:handoutMasterIdLst>
    <p:handoutMasterId r:id="rId50"/>
  </p:handoutMasterIdLst>
  <p:sldIdLst>
    <p:sldId id="267" r:id="rId2"/>
    <p:sldId id="276" r:id="rId3"/>
    <p:sldId id="288" r:id="rId4"/>
    <p:sldId id="265" r:id="rId5"/>
    <p:sldId id="304" r:id="rId6"/>
    <p:sldId id="269" r:id="rId7"/>
    <p:sldId id="280" r:id="rId8"/>
    <p:sldId id="278" r:id="rId9"/>
    <p:sldId id="292" r:id="rId10"/>
    <p:sldId id="274" r:id="rId11"/>
    <p:sldId id="275" r:id="rId12"/>
    <p:sldId id="277" r:id="rId13"/>
    <p:sldId id="279" r:id="rId14"/>
    <p:sldId id="270" r:id="rId15"/>
    <p:sldId id="282" r:id="rId16"/>
    <p:sldId id="281" r:id="rId17"/>
    <p:sldId id="283" r:id="rId18"/>
    <p:sldId id="314" r:id="rId19"/>
    <p:sldId id="285" r:id="rId20"/>
    <p:sldId id="286" r:id="rId21"/>
    <p:sldId id="284" r:id="rId22"/>
    <p:sldId id="287" r:id="rId23"/>
    <p:sldId id="296" r:id="rId24"/>
    <p:sldId id="290" r:id="rId25"/>
    <p:sldId id="289" r:id="rId26"/>
    <p:sldId id="298" r:id="rId27"/>
    <p:sldId id="297" r:id="rId28"/>
    <p:sldId id="271" r:id="rId29"/>
    <p:sldId id="299" r:id="rId30"/>
    <p:sldId id="300" r:id="rId31"/>
    <p:sldId id="301" r:id="rId32"/>
    <p:sldId id="303" r:id="rId33"/>
    <p:sldId id="293" r:id="rId34"/>
    <p:sldId id="305" r:id="rId35"/>
    <p:sldId id="306" r:id="rId36"/>
    <p:sldId id="307" r:id="rId37"/>
    <p:sldId id="266" r:id="rId38"/>
    <p:sldId id="308" r:id="rId39"/>
    <p:sldId id="294" r:id="rId40"/>
    <p:sldId id="309" r:id="rId41"/>
    <p:sldId id="295" r:id="rId42"/>
    <p:sldId id="264" r:id="rId43"/>
    <p:sldId id="260" r:id="rId44"/>
    <p:sldId id="310" r:id="rId45"/>
    <p:sldId id="311" r:id="rId46"/>
    <p:sldId id="312" r:id="rId47"/>
    <p:sldId id="313" r:id="rId4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182" autoAdjust="0"/>
  </p:normalViewPr>
  <p:slideViewPr>
    <p:cSldViewPr showGuides="1">
      <p:cViewPr varScale="1">
        <p:scale>
          <a:sx n="82" d="100"/>
          <a:sy n="82" d="100"/>
        </p:scale>
        <p:origin x="677" y="5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F33A3-2EAF-467A-9550-1A880C9E17EB}"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CA122D13-143D-41B0-86A3-857958C8683D}">
      <dgm:prSet/>
      <dgm:spPr/>
      <dgm:t>
        <a:bodyPr/>
        <a:lstStyle/>
        <a:p>
          <a:r>
            <a:rPr lang="en-US" dirty="0"/>
            <a:t>Align with relevant standards</a:t>
          </a:r>
        </a:p>
      </dgm:t>
    </dgm:pt>
    <dgm:pt modelId="{285EAD4C-CBDF-4AA3-9E54-9D5CB1E00379}" type="parTrans" cxnId="{4A48EB35-8267-45A3-8DD4-399EC9B5CCFB}">
      <dgm:prSet/>
      <dgm:spPr/>
      <dgm:t>
        <a:bodyPr/>
        <a:lstStyle/>
        <a:p>
          <a:endParaRPr lang="en-US"/>
        </a:p>
      </dgm:t>
    </dgm:pt>
    <dgm:pt modelId="{551CB3FC-80B9-4F86-ADF9-FFBC11C95951}" type="sibTrans" cxnId="{4A48EB35-8267-45A3-8DD4-399EC9B5CCFB}">
      <dgm:prSet phldrT="1" phldr="0"/>
      <dgm:spPr/>
      <dgm:t>
        <a:bodyPr/>
        <a:lstStyle/>
        <a:p>
          <a:r>
            <a:rPr lang="en-US"/>
            <a:t>1</a:t>
          </a:r>
        </a:p>
      </dgm:t>
    </dgm:pt>
    <dgm:pt modelId="{285B972F-D103-446E-B80B-E45DDE45A881}">
      <dgm:prSet/>
      <dgm:spPr/>
      <dgm:t>
        <a:bodyPr/>
        <a:lstStyle/>
        <a:p>
          <a:r>
            <a:rPr lang="en-US" dirty="0"/>
            <a:t>Convey a common vision for what attainment of learning intentions looks like</a:t>
          </a:r>
        </a:p>
      </dgm:t>
    </dgm:pt>
    <dgm:pt modelId="{2075CBA9-A681-4F74-93E7-BFB1D2944A0A}" type="parTrans" cxnId="{12BF7FDF-0CD1-4624-ADBF-4CE7F95F634A}">
      <dgm:prSet/>
      <dgm:spPr/>
      <dgm:t>
        <a:bodyPr/>
        <a:lstStyle/>
        <a:p>
          <a:endParaRPr lang="en-US"/>
        </a:p>
      </dgm:t>
    </dgm:pt>
    <dgm:pt modelId="{1223C655-752C-4C48-87D4-5928E4D3F587}" type="sibTrans" cxnId="{12BF7FDF-0CD1-4624-ADBF-4CE7F95F634A}">
      <dgm:prSet phldrT="2" phldr="0"/>
      <dgm:spPr/>
      <dgm:t>
        <a:bodyPr/>
        <a:lstStyle/>
        <a:p>
          <a:r>
            <a:rPr lang="en-US"/>
            <a:t>2</a:t>
          </a:r>
        </a:p>
      </dgm:t>
    </dgm:pt>
    <dgm:pt modelId="{3A8AB259-73C9-433A-BC14-72F0AF1D563E}">
      <dgm:prSet/>
      <dgm:spPr/>
      <dgm:t>
        <a:bodyPr/>
        <a:lstStyle/>
        <a:p>
          <a:r>
            <a:rPr lang="en-US"/>
            <a:t>Convey the belief that all learners can achieve high levels of learning</a:t>
          </a:r>
        </a:p>
      </dgm:t>
    </dgm:pt>
    <dgm:pt modelId="{63A633F6-DA0C-41B7-8148-F5CA7D1CCA34}" type="parTrans" cxnId="{76E285A5-91A3-4BD4-A645-8F4BAA438F19}">
      <dgm:prSet/>
      <dgm:spPr/>
      <dgm:t>
        <a:bodyPr/>
        <a:lstStyle/>
        <a:p>
          <a:endParaRPr lang="en-US"/>
        </a:p>
      </dgm:t>
    </dgm:pt>
    <dgm:pt modelId="{D9963DF0-3EF1-49AF-8911-B1ECCE67AAA2}" type="sibTrans" cxnId="{76E285A5-91A3-4BD4-A645-8F4BAA438F19}">
      <dgm:prSet phldrT="3" phldr="0"/>
      <dgm:spPr/>
      <dgm:t>
        <a:bodyPr/>
        <a:lstStyle/>
        <a:p>
          <a:r>
            <a:rPr lang="en-US"/>
            <a:t>3</a:t>
          </a:r>
        </a:p>
      </dgm:t>
    </dgm:pt>
    <dgm:pt modelId="{9AD8295C-BAF5-4916-BEFE-9B6E0B23C642}">
      <dgm:prSet/>
      <dgm:spPr/>
      <dgm:t>
        <a:bodyPr/>
        <a:lstStyle/>
        <a:p>
          <a:r>
            <a:rPr lang="en-US"/>
            <a:t>Respect the professionalism and autonomy of adult learners</a:t>
          </a:r>
        </a:p>
      </dgm:t>
    </dgm:pt>
    <dgm:pt modelId="{ED707C0F-AD7E-4229-BD82-0A0F7BB8DD30}" type="parTrans" cxnId="{EB5E3583-A0F4-4595-80AE-CAA95E2A1736}">
      <dgm:prSet/>
      <dgm:spPr/>
      <dgm:t>
        <a:bodyPr/>
        <a:lstStyle/>
        <a:p>
          <a:endParaRPr lang="en-US"/>
        </a:p>
      </dgm:t>
    </dgm:pt>
    <dgm:pt modelId="{4E5223DD-4F47-4C02-8739-FD48DD460CBC}" type="sibTrans" cxnId="{EB5E3583-A0F4-4595-80AE-CAA95E2A1736}">
      <dgm:prSet phldrT="4" phldr="0"/>
      <dgm:spPr/>
      <dgm:t>
        <a:bodyPr/>
        <a:lstStyle/>
        <a:p>
          <a:r>
            <a:rPr lang="en-US"/>
            <a:t>4</a:t>
          </a:r>
        </a:p>
      </dgm:t>
    </dgm:pt>
    <dgm:pt modelId="{F77FB87E-94F2-4F35-A8A1-0F30E1989006}" type="pres">
      <dgm:prSet presAssocID="{C36F33A3-2EAF-467A-9550-1A880C9E17EB}" presName="Name0" presStyleCnt="0">
        <dgm:presLayoutVars>
          <dgm:animLvl val="lvl"/>
          <dgm:resizeHandles val="exact"/>
        </dgm:presLayoutVars>
      </dgm:prSet>
      <dgm:spPr/>
    </dgm:pt>
    <dgm:pt modelId="{C328036B-7C11-42EF-9CEE-984951C6F947}" type="pres">
      <dgm:prSet presAssocID="{CA122D13-143D-41B0-86A3-857958C8683D}" presName="compositeNode" presStyleCnt="0">
        <dgm:presLayoutVars>
          <dgm:bulletEnabled val="1"/>
        </dgm:presLayoutVars>
      </dgm:prSet>
      <dgm:spPr/>
    </dgm:pt>
    <dgm:pt modelId="{2FF93448-A7AC-40A9-9DF0-ED52B929127B}" type="pres">
      <dgm:prSet presAssocID="{CA122D13-143D-41B0-86A3-857958C8683D}" presName="bgRect" presStyleLbl="bgAccFollowNode1" presStyleIdx="0" presStyleCnt="4"/>
      <dgm:spPr/>
    </dgm:pt>
    <dgm:pt modelId="{DA72A847-9820-459D-8E1E-E3F4106CBCDF}" type="pres">
      <dgm:prSet presAssocID="{551CB3FC-80B9-4F86-ADF9-FFBC11C95951}" presName="sibTransNodeCircle" presStyleLbl="alignNode1" presStyleIdx="0" presStyleCnt="8">
        <dgm:presLayoutVars>
          <dgm:chMax val="0"/>
          <dgm:bulletEnabled/>
        </dgm:presLayoutVars>
      </dgm:prSet>
      <dgm:spPr/>
    </dgm:pt>
    <dgm:pt modelId="{3E6728E8-C5CA-4482-9CC2-FF1A35D6B1AE}" type="pres">
      <dgm:prSet presAssocID="{CA122D13-143D-41B0-86A3-857958C8683D}" presName="bottomLine" presStyleLbl="alignNode1" presStyleIdx="1" presStyleCnt="8">
        <dgm:presLayoutVars/>
      </dgm:prSet>
      <dgm:spPr/>
    </dgm:pt>
    <dgm:pt modelId="{179E57EF-1878-48AA-9186-67ADAC287751}" type="pres">
      <dgm:prSet presAssocID="{CA122D13-143D-41B0-86A3-857958C8683D}" presName="nodeText" presStyleLbl="bgAccFollowNode1" presStyleIdx="0" presStyleCnt="4">
        <dgm:presLayoutVars>
          <dgm:bulletEnabled val="1"/>
        </dgm:presLayoutVars>
      </dgm:prSet>
      <dgm:spPr/>
    </dgm:pt>
    <dgm:pt modelId="{801E0F84-CE08-4EEC-A3EA-BAEAC1B449A8}" type="pres">
      <dgm:prSet presAssocID="{551CB3FC-80B9-4F86-ADF9-FFBC11C95951}" presName="sibTrans" presStyleCnt="0"/>
      <dgm:spPr/>
    </dgm:pt>
    <dgm:pt modelId="{B7AAF258-AE37-4DB2-BF28-12BE74D5011E}" type="pres">
      <dgm:prSet presAssocID="{285B972F-D103-446E-B80B-E45DDE45A881}" presName="compositeNode" presStyleCnt="0">
        <dgm:presLayoutVars>
          <dgm:bulletEnabled val="1"/>
        </dgm:presLayoutVars>
      </dgm:prSet>
      <dgm:spPr/>
    </dgm:pt>
    <dgm:pt modelId="{CE629131-EBB1-42EA-BB74-72DA47B59487}" type="pres">
      <dgm:prSet presAssocID="{285B972F-D103-446E-B80B-E45DDE45A881}" presName="bgRect" presStyleLbl="bgAccFollowNode1" presStyleIdx="1" presStyleCnt="4"/>
      <dgm:spPr/>
    </dgm:pt>
    <dgm:pt modelId="{0D7EFFA8-73AE-4810-95E5-2E776F8167AB}" type="pres">
      <dgm:prSet presAssocID="{1223C655-752C-4C48-87D4-5928E4D3F587}" presName="sibTransNodeCircle" presStyleLbl="alignNode1" presStyleIdx="2" presStyleCnt="8">
        <dgm:presLayoutVars>
          <dgm:chMax val="0"/>
          <dgm:bulletEnabled/>
        </dgm:presLayoutVars>
      </dgm:prSet>
      <dgm:spPr/>
    </dgm:pt>
    <dgm:pt modelId="{2DDD7158-E886-4E70-A752-9DB245F3C9FD}" type="pres">
      <dgm:prSet presAssocID="{285B972F-D103-446E-B80B-E45DDE45A881}" presName="bottomLine" presStyleLbl="alignNode1" presStyleIdx="3" presStyleCnt="8">
        <dgm:presLayoutVars/>
      </dgm:prSet>
      <dgm:spPr/>
    </dgm:pt>
    <dgm:pt modelId="{ED9AEDE8-39F0-4017-B8AE-517167FE52C4}" type="pres">
      <dgm:prSet presAssocID="{285B972F-D103-446E-B80B-E45DDE45A881}" presName="nodeText" presStyleLbl="bgAccFollowNode1" presStyleIdx="1" presStyleCnt="4">
        <dgm:presLayoutVars>
          <dgm:bulletEnabled val="1"/>
        </dgm:presLayoutVars>
      </dgm:prSet>
      <dgm:spPr/>
    </dgm:pt>
    <dgm:pt modelId="{B06EDB9F-F49D-4CFC-B0AC-3D06D61862B3}" type="pres">
      <dgm:prSet presAssocID="{1223C655-752C-4C48-87D4-5928E4D3F587}" presName="sibTrans" presStyleCnt="0"/>
      <dgm:spPr/>
    </dgm:pt>
    <dgm:pt modelId="{96663A96-08A9-43D3-ADBE-EFAAFD255794}" type="pres">
      <dgm:prSet presAssocID="{3A8AB259-73C9-433A-BC14-72F0AF1D563E}" presName="compositeNode" presStyleCnt="0">
        <dgm:presLayoutVars>
          <dgm:bulletEnabled val="1"/>
        </dgm:presLayoutVars>
      </dgm:prSet>
      <dgm:spPr/>
    </dgm:pt>
    <dgm:pt modelId="{AE37C97A-17E2-4FC2-91FC-997E412B108A}" type="pres">
      <dgm:prSet presAssocID="{3A8AB259-73C9-433A-BC14-72F0AF1D563E}" presName="bgRect" presStyleLbl="bgAccFollowNode1" presStyleIdx="2" presStyleCnt="4"/>
      <dgm:spPr/>
    </dgm:pt>
    <dgm:pt modelId="{9CCED953-FA92-4E90-B225-81EF4428FEAA}" type="pres">
      <dgm:prSet presAssocID="{D9963DF0-3EF1-49AF-8911-B1ECCE67AAA2}" presName="sibTransNodeCircle" presStyleLbl="alignNode1" presStyleIdx="4" presStyleCnt="8">
        <dgm:presLayoutVars>
          <dgm:chMax val="0"/>
          <dgm:bulletEnabled/>
        </dgm:presLayoutVars>
      </dgm:prSet>
      <dgm:spPr/>
    </dgm:pt>
    <dgm:pt modelId="{A7A239AD-F68E-4040-8E1F-EDFD0A346E9B}" type="pres">
      <dgm:prSet presAssocID="{3A8AB259-73C9-433A-BC14-72F0AF1D563E}" presName="bottomLine" presStyleLbl="alignNode1" presStyleIdx="5" presStyleCnt="8">
        <dgm:presLayoutVars/>
      </dgm:prSet>
      <dgm:spPr/>
    </dgm:pt>
    <dgm:pt modelId="{21165295-E314-4432-BF26-5EC93B76928F}" type="pres">
      <dgm:prSet presAssocID="{3A8AB259-73C9-433A-BC14-72F0AF1D563E}" presName="nodeText" presStyleLbl="bgAccFollowNode1" presStyleIdx="2" presStyleCnt="4">
        <dgm:presLayoutVars>
          <dgm:bulletEnabled val="1"/>
        </dgm:presLayoutVars>
      </dgm:prSet>
      <dgm:spPr/>
    </dgm:pt>
    <dgm:pt modelId="{0F88C0C0-34E8-4560-AB94-2AEF9EB3F21A}" type="pres">
      <dgm:prSet presAssocID="{D9963DF0-3EF1-49AF-8911-B1ECCE67AAA2}" presName="sibTrans" presStyleCnt="0"/>
      <dgm:spPr/>
    </dgm:pt>
    <dgm:pt modelId="{5840FCF5-EC27-4813-9C42-CD86940CEC24}" type="pres">
      <dgm:prSet presAssocID="{9AD8295C-BAF5-4916-BEFE-9B6E0B23C642}" presName="compositeNode" presStyleCnt="0">
        <dgm:presLayoutVars>
          <dgm:bulletEnabled val="1"/>
        </dgm:presLayoutVars>
      </dgm:prSet>
      <dgm:spPr/>
    </dgm:pt>
    <dgm:pt modelId="{F610875E-0D6F-413C-B1F5-C584B0E77CFE}" type="pres">
      <dgm:prSet presAssocID="{9AD8295C-BAF5-4916-BEFE-9B6E0B23C642}" presName="bgRect" presStyleLbl="bgAccFollowNode1" presStyleIdx="3" presStyleCnt="4"/>
      <dgm:spPr/>
    </dgm:pt>
    <dgm:pt modelId="{B993EDF3-7F55-41E4-9983-94D2BDD3A99D}" type="pres">
      <dgm:prSet presAssocID="{4E5223DD-4F47-4C02-8739-FD48DD460CBC}" presName="sibTransNodeCircle" presStyleLbl="alignNode1" presStyleIdx="6" presStyleCnt="8">
        <dgm:presLayoutVars>
          <dgm:chMax val="0"/>
          <dgm:bulletEnabled/>
        </dgm:presLayoutVars>
      </dgm:prSet>
      <dgm:spPr/>
    </dgm:pt>
    <dgm:pt modelId="{A748B9A2-EC27-483F-B1BC-42D58853DCE3}" type="pres">
      <dgm:prSet presAssocID="{9AD8295C-BAF5-4916-BEFE-9B6E0B23C642}" presName="bottomLine" presStyleLbl="alignNode1" presStyleIdx="7" presStyleCnt="8">
        <dgm:presLayoutVars/>
      </dgm:prSet>
      <dgm:spPr/>
    </dgm:pt>
    <dgm:pt modelId="{ABBF986A-26B7-4FF0-A237-6E8B2A26E51F}" type="pres">
      <dgm:prSet presAssocID="{9AD8295C-BAF5-4916-BEFE-9B6E0B23C642}" presName="nodeText" presStyleLbl="bgAccFollowNode1" presStyleIdx="3" presStyleCnt="4">
        <dgm:presLayoutVars>
          <dgm:bulletEnabled val="1"/>
        </dgm:presLayoutVars>
      </dgm:prSet>
      <dgm:spPr/>
    </dgm:pt>
  </dgm:ptLst>
  <dgm:cxnLst>
    <dgm:cxn modelId="{E9E23D27-4EB7-48A5-9DFF-E68608EAA134}" type="presOf" srcId="{CA122D13-143D-41B0-86A3-857958C8683D}" destId="{2FF93448-A7AC-40A9-9DF0-ED52B929127B}" srcOrd="0" destOrd="0" presId="urn:microsoft.com/office/officeart/2016/7/layout/BasicLinearProcessNumbered"/>
    <dgm:cxn modelId="{E561192D-66D0-482C-9F19-53E247263F85}" type="presOf" srcId="{C36F33A3-2EAF-467A-9550-1A880C9E17EB}" destId="{F77FB87E-94F2-4F35-A8A1-0F30E1989006}" srcOrd="0" destOrd="0" presId="urn:microsoft.com/office/officeart/2016/7/layout/BasicLinearProcessNumbered"/>
    <dgm:cxn modelId="{4A48EB35-8267-45A3-8DD4-399EC9B5CCFB}" srcId="{C36F33A3-2EAF-467A-9550-1A880C9E17EB}" destId="{CA122D13-143D-41B0-86A3-857958C8683D}" srcOrd="0" destOrd="0" parTransId="{285EAD4C-CBDF-4AA3-9E54-9D5CB1E00379}" sibTransId="{551CB3FC-80B9-4F86-ADF9-FFBC11C95951}"/>
    <dgm:cxn modelId="{659E1465-DFBD-4147-9380-F177CBE2E9E3}" type="presOf" srcId="{285B972F-D103-446E-B80B-E45DDE45A881}" destId="{ED9AEDE8-39F0-4017-B8AE-517167FE52C4}" srcOrd="1" destOrd="0" presId="urn:microsoft.com/office/officeart/2016/7/layout/BasicLinearProcessNumbered"/>
    <dgm:cxn modelId="{E7746B6A-282C-4B12-A5A0-AC5D59A618F9}" type="presOf" srcId="{3A8AB259-73C9-433A-BC14-72F0AF1D563E}" destId="{AE37C97A-17E2-4FC2-91FC-997E412B108A}" srcOrd="0" destOrd="0" presId="urn:microsoft.com/office/officeart/2016/7/layout/BasicLinearProcessNumbered"/>
    <dgm:cxn modelId="{AF696254-7DA9-4C60-94F7-0FD33FEEE125}" type="presOf" srcId="{D9963DF0-3EF1-49AF-8911-B1ECCE67AAA2}" destId="{9CCED953-FA92-4E90-B225-81EF4428FEAA}" srcOrd="0" destOrd="0" presId="urn:microsoft.com/office/officeart/2016/7/layout/BasicLinearProcessNumbered"/>
    <dgm:cxn modelId="{EB5E3583-A0F4-4595-80AE-CAA95E2A1736}" srcId="{C36F33A3-2EAF-467A-9550-1A880C9E17EB}" destId="{9AD8295C-BAF5-4916-BEFE-9B6E0B23C642}" srcOrd="3" destOrd="0" parTransId="{ED707C0F-AD7E-4229-BD82-0A0F7BB8DD30}" sibTransId="{4E5223DD-4F47-4C02-8739-FD48DD460CBC}"/>
    <dgm:cxn modelId="{A05B8F92-AD1A-4B09-8F6F-723120B441CF}" type="presOf" srcId="{551CB3FC-80B9-4F86-ADF9-FFBC11C95951}" destId="{DA72A847-9820-459D-8E1E-E3F4106CBCDF}" srcOrd="0" destOrd="0" presId="urn:microsoft.com/office/officeart/2016/7/layout/BasicLinearProcessNumbered"/>
    <dgm:cxn modelId="{53CDD293-6391-4B33-AFCF-33B39D75B8D3}" type="presOf" srcId="{CA122D13-143D-41B0-86A3-857958C8683D}" destId="{179E57EF-1878-48AA-9186-67ADAC287751}" srcOrd="1" destOrd="0" presId="urn:microsoft.com/office/officeart/2016/7/layout/BasicLinearProcessNumbered"/>
    <dgm:cxn modelId="{76E285A5-91A3-4BD4-A645-8F4BAA438F19}" srcId="{C36F33A3-2EAF-467A-9550-1A880C9E17EB}" destId="{3A8AB259-73C9-433A-BC14-72F0AF1D563E}" srcOrd="2" destOrd="0" parTransId="{63A633F6-DA0C-41B7-8148-F5CA7D1CCA34}" sibTransId="{D9963DF0-3EF1-49AF-8911-B1ECCE67AAA2}"/>
    <dgm:cxn modelId="{DF9E31B1-5BB9-4ED3-8567-E06821A38822}" type="presOf" srcId="{3A8AB259-73C9-433A-BC14-72F0AF1D563E}" destId="{21165295-E314-4432-BF26-5EC93B76928F}" srcOrd="1" destOrd="0" presId="urn:microsoft.com/office/officeart/2016/7/layout/BasicLinearProcessNumbered"/>
    <dgm:cxn modelId="{0592F5D7-A8B1-438F-9344-576C2FDECFF7}" type="presOf" srcId="{9AD8295C-BAF5-4916-BEFE-9B6E0B23C642}" destId="{F610875E-0D6F-413C-B1F5-C584B0E77CFE}" srcOrd="0" destOrd="0" presId="urn:microsoft.com/office/officeart/2016/7/layout/BasicLinearProcessNumbered"/>
    <dgm:cxn modelId="{12BF7FDF-0CD1-4624-ADBF-4CE7F95F634A}" srcId="{C36F33A3-2EAF-467A-9550-1A880C9E17EB}" destId="{285B972F-D103-446E-B80B-E45DDE45A881}" srcOrd="1" destOrd="0" parTransId="{2075CBA9-A681-4F74-93E7-BFB1D2944A0A}" sibTransId="{1223C655-752C-4C48-87D4-5928E4D3F587}"/>
    <dgm:cxn modelId="{FCB14FE6-AB48-466E-AE02-58334DE7F32F}" type="presOf" srcId="{1223C655-752C-4C48-87D4-5928E4D3F587}" destId="{0D7EFFA8-73AE-4810-95E5-2E776F8167AB}" srcOrd="0" destOrd="0" presId="urn:microsoft.com/office/officeart/2016/7/layout/BasicLinearProcessNumbered"/>
    <dgm:cxn modelId="{B49141EC-5FB0-4525-B876-AF08158B80B8}" type="presOf" srcId="{9AD8295C-BAF5-4916-BEFE-9B6E0B23C642}" destId="{ABBF986A-26B7-4FF0-A237-6E8B2A26E51F}" srcOrd="1" destOrd="0" presId="urn:microsoft.com/office/officeart/2016/7/layout/BasicLinearProcessNumbered"/>
    <dgm:cxn modelId="{882738FA-16CF-45BF-BCBA-3301689542EF}" type="presOf" srcId="{285B972F-D103-446E-B80B-E45DDE45A881}" destId="{CE629131-EBB1-42EA-BB74-72DA47B59487}" srcOrd="0" destOrd="0" presId="urn:microsoft.com/office/officeart/2016/7/layout/BasicLinearProcessNumbered"/>
    <dgm:cxn modelId="{48F4F3FB-A2C7-40A6-83D2-C158BB19DB1B}" type="presOf" srcId="{4E5223DD-4F47-4C02-8739-FD48DD460CBC}" destId="{B993EDF3-7F55-41E4-9983-94D2BDD3A99D}" srcOrd="0" destOrd="0" presId="urn:microsoft.com/office/officeart/2016/7/layout/BasicLinearProcessNumbered"/>
    <dgm:cxn modelId="{0A2F9A8C-3E25-4A10-BB61-D9EE6C542D0D}" type="presParOf" srcId="{F77FB87E-94F2-4F35-A8A1-0F30E1989006}" destId="{C328036B-7C11-42EF-9CEE-984951C6F947}" srcOrd="0" destOrd="0" presId="urn:microsoft.com/office/officeart/2016/7/layout/BasicLinearProcessNumbered"/>
    <dgm:cxn modelId="{1F1FE4F6-BA6F-4938-8869-36C67D3D9D5C}" type="presParOf" srcId="{C328036B-7C11-42EF-9CEE-984951C6F947}" destId="{2FF93448-A7AC-40A9-9DF0-ED52B929127B}" srcOrd="0" destOrd="0" presId="urn:microsoft.com/office/officeart/2016/7/layout/BasicLinearProcessNumbered"/>
    <dgm:cxn modelId="{9F96D43E-D953-4600-B9DF-0D2A07EE98D0}" type="presParOf" srcId="{C328036B-7C11-42EF-9CEE-984951C6F947}" destId="{DA72A847-9820-459D-8E1E-E3F4106CBCDF}" srcOrd="1" destOrd="0" presId="urn:microsoft.com/office/officeart/2016/7/layout/BasicLinearProcessNumbered"/>
    <dgm:cxn modelId="{9A6CF679-0100-4DC2-BE9C-DFFB6535DAD5}" type="presParOf" srcId="{C328036B-7C11-42EF-9CEE-984951C6F947}" destId="{3E6728E8-C5CA-4482-9CC2-FF1A35D6B1AE}" srcOrd="2" destOrd="0" presId="urn:microsoft.com/office/officeart/2016/7/layout/BasicLinearProcessNumbered"/>
    <dgm:cxn modelId="{7D740890-380A-47A4-9164-FC2FE98A5D6E}" type="presParOf" srcId="{C328036B-7C11-42EF-9CEE-984951C6F947}" destId="{179E57EF-1878-48AA-9186-67ADAC287751}" srcOrd="3" destOrd="0" presId="urn:microsoft.com/office/officeart/2016/7/layout/BasicLinearProcessNumbered"/>
    <dgm:cxn modelId="{BD255253-B33A-485D-8B18-B8EB454944F2}" type="presParOf" srcId="{F77FB87E-94F2-4F35-A8A1-0F30E1989006}" destId="{801E0F84-CE08-4EEC-A3EA-BAEAC1B449A8}" srcOrd="1" destOrd="0" presId="urn:microsoft.com/office/officeart/2016/7/layout/BasicLinearProcessNumbered"/>
    <dgm:cxn modelId="{EAC7F392-5279-4AB1-8459-82E484477CCB}" type="presParOf" srcId="{F77FB87E-94F2-4F35-A8A1-0F30E1989006}" destId="{B7AAF258-AE37-4DB2-BF28-12BE74D5011E}" srcOrd="2" destOrd="0" presId="urn:microsoft.com/office/officeart/2016/7/layout/BasicLinearProcessNumbered"/>
    <dgm:cxn modelId="{7512F4DF-D54A-4552-BB27-58CF1E69B5CC}" type="presParOf" srcId="{B7AAF258-AE37-4DB2-BF28-12BE74D5011E}" destId="{CE629131-EBB1-42EA-BB74-72DA47B59487}" srcOrd="0" destOrd="0" presId="urn:microsoft.com/office/officeart/2016/7/layout/BasicLinearProcessNumbered"/>
    <dgm:cxn modelId="{28FC298D-4A55-498E-851F-04DD1E2F1711}" type="presParOf" srcId="{B7AAF258-AE37-4DB2-BF28-12BE74D5011E}" destId="{0D7EFFA8-73AE-4810-95E5-2E776F8167AB}" srcOrd="1" destOrd="0" presId="urn:microsoft.com/office/officeart/2016/7/layout/BasicLinearProcessNumbered"/>
    <dgm:cxn modelId="{383FF746-04CF-429B-9E7E-046A0E8EB7FF}" type="presParOf" srcId="{B7AAF258-AE37-4DB2-BF28-12BE74D5011E}" destId="{2DDD7158-E886-4E70-A752-9DB245F3C9FD}" srcOrd="2" destOrd="0" presId="urn:microsoft.com/office/officeart/2016/7/layout/BasicLinearProcessNumbered"/>
    <dgm:cxn modelId="{F977C8A2-1013-4AF3-8B82-0B735F887C63}" type="presParOf" srcId="{B7AAF258-AE37-4DB2-BF28-12BE74D5011E}" destId="{ED9AEDE8-39F0-4017-B8AE-517167FE52C4}" srcOrd="3" destOrd="0" presId="urn:microsoft.com/office/officeart/2016/7/layout/BasicLinearProcessNumbered"/>
    <dgm:cxn modelId="{4569406D-5896-4B30-9E49-08953164B2CC}" type="presParOf" srcId="{F77FB87E-94F2-4F35-A8A1-0F30E1989006}" destId="{B06EDB9F-F49D-4CFC-B0AC-3D06D61862B3}" srcOrd="3" destOrd="0" presId="urn:microsoft.com/office/officeart/2016/7/layout/BasicLinearProcessNumbered"/>
    <dgm:cxn modelId="{09F992CF-82A4-4A6C-BA86-4539DF4C76D4}" type="presParOf" srcId="{F77FB87E-94F2-4F35-A8A1-0F30E1989006}" destId="{96663A96-08A9-43D3-ADBE-EFAAFD255794}" srcOrd="4" destOrd="0" presId="urn:microsoft.com/office/officeart/2016/7/layout/BasicLinearProcessNumbered"/>
    <dgm:cxn modelId="{BB7D1370-6A46-4BDE-A0AC-4A9E284A78A2}" type="presParOf" srcId="{96663A96-08A9-43D3-ADBE-EFAAFD255794}" destId="{AE37C97A-17E2-4FC2-91FC-997E412B108A}" srcOrd="0" destOrd="0" presId="urn:microsoft.com/office/officeart/2016/7/layout/BasicLinearProcessNumbered"/>
    <dgm:cxn modelId="{250A7B66-7D71-418C-AA13-EEADEEA49335}" type="presParOf" srcId="{96663A96-08A9-43D3-ADBE-EFAAFD255794}" destId="{9CCED953-FA92-4E90-B225-81EF4428FEAA}" srcOrd="1" destOrd="0" presId="urn:microsoft.com/office/officeart/2016/7/layout/BasicLinearProcessNumbered"/>
    <dgm:cxn modelId="{1C312145-BB6D-491A-96A5-DAD39DC61EB2}" type="presParOf" srcId="{96663A96-08A9-43D3-ADBE-EFAAFD255794}" destId="{A7A239AD-F68E-4040-8E1F-EDFD0A346E9B}" srcOrd="2" destOrd="0" presId="urn:microsoft.com/office/officeart/2016/7/layout/BasicLinearProcessNumbered"/>
    <dgm:cxn modelId="{BEFF4D43-0D19-4E8A-8BAE-77E16C9F9C90}" type="presParOf" srcId="{96663A96-08A9-43D3-ADBE-EFAAFD255794}" destId="{21165295-E314-4432-BF26-5EC93B76928F}" srcOrd="3" destOrd="0" presId="urn:microsoft.com/office/officeart/2016/7/layout/BasicLinearProcessNumbered"/>
    <dgm:cxn modelId="{E2A8BF88-FACF-45C1-9CE4-AF712267A0F7}" type="presParOf" srcId="{F77FB87E-94F2-4F35-A8A1-0F30E1989006}" destId="{0F88C0C0-34E8-4560-AB94-2AEF9EB3F21A}" srcOrd="5" destOrd="0" presId="urn:microsoft.com/office/officeart/2016/7/layout/BasicLinearProcessNumbered"/>
    <dgm:cxn modelId="{D17FB90C-B9D7-4B5F-B428-F64200CD2489}" type="presParOf" srcId="{F77FB87E-94F2-4F35-A8A1-0F30E1989006}" destId="{5840FCF5-EC27-4813-9C42-CD86940CEC24}" srcOrd="6" destOrd="0" presId="urn:microsoft.com/office/officeart/2016/7/layout/BasicLinearProcessNumbered"/>
    <dgm:cxn modelId="{4E09BF5B-D61B-4072-9856-55E584A0BEEC}" type="presParOf" srcId="{5840FCF5-EC27-4813-9C42-CD86940CEC24}" destId="{F610875E-0D6F-413C-B1F5-C584B0E77CFE}" srcOrd="0" destOrd="0" presId="urn:microsoft.com/office/officeart/2016/7/layout/BasicLinearProcessNumbered"/>
    <dgm:cxn modelId="{69406521-8D58-4E07-8DB8-5F9268FB6C96}" type="presParOf" srcId="{5840FCF5-EC27-4813-9C42-CD86940CEC24}" destId="{B993EDF3-7F55-41E4-9983-94D2BDD3A99D}" srcOrd="1" destOrd="0" presId="urn:microsoft.com/office/officeart/2016/7/layout/BasicLinearProcessNumbered"/>
    <dgm:cxn modelId="{7764C4FD-01B3-4530-A396-7A02898FF45C}" type="presParOf" srcId="{5840FCF5-EC27-4813-9C42-CD86940CEC24}" destId="{A748B9A2-EC27-483F-B1BC-42D58853DCE3}" srcOrd="2" destOrd="0" presId="urn:microsoft.com/office/officeart/2016/7/layout/BasicLinearProcessNumbered"/>
    <dgm:cxn modelId="{1F962B2E-04E2-4450-826D-DFC84CA59BDE}" type="presParOf" srcId="{5840FCF5-EC27-4813-9C42-CD86940CEC24}" destId="{ABBF986A-26B7-4FF0-A237-6E8B2A26E51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93448-A7AC-40A9-9DF0-ED52B929127B}">
      <dsp:nvSpPr>
        <dsp:cNvPr id="0" name=""/>
        <dsp:cNvSpPr/>
      </dsp:nvSpPr>
      <dsp:spPr>
        <a:xfrm>
          <a:off x="3192" y="36626"/>
          <a:ext cx="2532849" cy="354598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71" tIns="330200" rIns="197471" bIns="330200" numCol="1" spcCol="1270" anchor="t" anchorCtr="0">
          <a:noAutofit/>
        </a:bodyPr>
        <a:lstStyle/>
        <a:p>
          <a:pPr marL="0" lvl="0" indent="0" algn="l" defTabSz="933450">
            <a:lnSpc>
              <a:spcPct val="90000"/>
            </a:lnSpc>
            <a:spcBef>
              <a:spcPct val="0"/>
            </a:spcBef>
            <a:spcAft>
              <a:spcPct val="35000"/>
            </a:spcAft>
            <a:buNone/>
          </a:pPr>
          <a:r>
            <a:rPr lang="en-US" sz="2100" kern="1200" dirty="0"/>
            <a:t>Align with relevant standards</a:t>
          </a:r>
        </a:p>
      </dsp:txBody>
      <dsp:txXfrm>
        <a:off x="3192" y="1384102"/>
        <a:ext cx="2532849" cy="2127593"/>
      </dsp:txXfrm>
    </dsp:sp>
    <dsp:sp modelId="{DA72A847-9820-459D-8E1E-E3F4106CBCDF}">
      <dsp:nvSpPr>
        <dsp:cNvPr id="0" name=""/>
        <dsp:cNvSpPr/>
      </dsp:nvSpPr>
      <dsp:spPr>
        <a:xfrm>
          <a:off x="737719" y="391225"/>
          <a:ext cx="1063796" cy="1063796"/>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938" tIns="12700" rIns="8293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93508" y="547014"/>
        <a:ext cx="752218" cy="752218"/>
      </dsp:txXfrm>
    </dsp:sp>
    <dsp:sp modelId="{3E6728E8-C5CA-4482-9CC2-FF1A35D6B1AE}">
      <dsp:nvSpPr>
        <dsp:cNvPr id="0" name=""/>
        <dsp:cNvSpPr/>
      </dsp:nvSpPr>
      <dsp:spPr>
        <a:xfrm>
          <a:off x="3192" y="3582543"/>
          <a:ext cx="2532849" cy="72"/>
        </a:xfrm>
        <a:prstGeom prst="rect">
          <a:avLst/>
        </a:prstGeom>
        <a:solidFill>
          <a:schemeClr val="accent2">
            <a:hueOff val="5577"/>
            <a:satOff val="-3839"/>
            <a:lumOff val="-980"/>
            <a:alphaOff val="0"/>
          </a:schemeClr>
        </a:solidFill>
        <a:ln w="15875" cap="flat" cmpd="sng" algn="ctr">
          <a:solidFill>
            <a:schemeClr val="accent2">
              <a:hueOff val="5577"/>
              <a:satOff val="-3839"/>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629131-EBB1-42EA-BB74-72DA47B59487}">
      <dsp:nvSpPr>
        <dsp:cNvPr id="0" name=""/>
        <dsp:cNvSpPr/>
      </dsp:nvSpPr>
      <dsp:spPr>
        <a:xfrm>
          <a:off x="2789327" y="36626"/>
          <a:ext cx="2532849" cy="3545989"/>
        </a:xfrm>
        <a:prstGeom prst="rect">
          <a:avLst/>
        </a:prstGeom>
        <a:solidFill>
          <a:schemeClr val="accent2">
            <a:tint val="40000"/>
            <a:alpha val="90000"/>
            <a:hueOff val="82399"/>
            <a:satOff val="-7939"/>
            <a:lumOff val="-837"/>
            <a:alphaOff val="0"/>
          </a:schemeClr>
        </a:solidFill>
        <a:ln w="15875" cap="flat" cmpd="sng" algn="ctr">
          <a:solidFill>
            <a:schemeClr val="accent2">
              <a:tint val="40000"/>
              <a:alpha val="90000"/>
              <a:hueOff val="82399"/>
              <a:satOff val="-7939"/>
              <a:lumOff val="-8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71" tIns="330200" rIns="197471" bIns="330200" numCol="1" spcCol="1270" anchor="t" anchorCtr="0">
          <a:noAutofit/>
        </a:bodyPr>
        <a:lstStyle/>
        <a:p>
          <a:pPr marL="0" lvl="0" indent="0" algn="l" defTabSz="933450">
            <a:lnSpc>
              <a:spcPct val="90000"/>
            </a:lnSpc>
            <a:spcBef>
              <a:spcPct val="0"/>
            </a:spcBef>
            <a:spcAft>
              <a:spcPct val="35000"/>
            </a:spcAft>
            <a:buNone/>
          </a:pPr>
          <a:r>
            <a:rPr lang="en-US" sz="2100" kern="1200" dirty="0"/>
            <a:t>Convey a common vision for what attainment of learning intentions looks like</a:t>
          </a:r>
        </a:p>
      </dsp:txBody>
      <dsp:txXfrm>
        <a:off x="2789327" y="1384102"/>
        <a:ext cx="2532849" cy="2127593"/>
      </dsp:txXfrm>
    </dsp:sp>
    <dsp:sp modelId="{0D7EFFA8-73AE-4810-95E5-2E776F8167AB}">
      <dsp:nvSpPr>
        <dsp:cNvPr id="0" name=""/>
        <dsp:cNvSpPr/>
      </dsp:nvSpPr>
      <dsp:spPr>
        <a:xfrm>
          <a:off x="3523853" y="391225"/>
          <a:ext cx="1063796" cy="1063796"/>
        </a:xfrm>
        <a:prstGeom prst="ellipse">
          <a:avLst/>
        </a:prstGeom>
        <a:solidFill>
          <a:schemeClr val="accent2">
            <a:hueOff val="11154"/>
            <a:satOff val="-7679"/>
            <a:lumOff val="-1961"/>
            <a:alphaOff val="0"/>
          </a:schemeClr>
        </a:solidFill>
        <a:ln w="15875" cap="flat" cmpd="sng" algn="ctr">
          <a:solidFill>
            <a:schemeClr val="accent2">
              <a:hueOff val="11154"/>
              <a:satOff val="-7679"/>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938" tIns="12700" rIns="8293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79642" y="547014"/>
        <a:ext cx="752218" cy="752218"/>
      </dsp:txXfrm>
    </dsp:sp>
    <dsp:sp modelId="{2DDD7158-E886-4E70-A752-9DB245F3C9FD}">
      <dsp:nvSpPr>
        <dsp:cNvPr id="0" name=""/>
        <dsp:cNvSpPr/>
      </dsp:nvSpPr>
      <dsp:spPr>
        <a:xfrm>
          <a:off x="2789327" y="3582543"/>
          <a:ext cx="2532849" cy="72"/>
        </a:xfrm>
        <a:prstGeom prst="rect">
          <a:avLst/>
        </a:prstGeom>
        <a:solidFill>
          <a:schemeClr val="accent2">
            <a:hueOff val="16731"/>
            <a:satOff val="-11518"/>
            <a:lumOff val="-2941"/>
            <a:alphaOff val="0"/>
          </a:schemeClr>
        </a:solidFill>
        <a:ln w="15875" cap="flat" cmpd="sng" algn="ctr">
          <a:solidFill>
            <a:schemeClr val="accent2">
              <a:hueOff val="16731"/>
              <a:satOff val="-11518"/>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37C97A-17E2-4FC2-91FC-997E412B108A}">
      <dsp:nvSpPr>
        <dsp:cNvPr id="0" name=""/>
        <dsp:cNvSpPr/>
      </dsp:nvSpPr>
      <dsp:spPr>
        <a:xfrm>
          <a:off x="5575461" y="36626"/>
          <a:ext cx="2532849" cy="3545989"/>
        </a:xfrm>
        <a:prstGeom prst="rect">
          <a:avLst/>
        </a:prstGeom>
        <a:solidFill>
          <a:schemeClr val="accent2">
            <a:tint val="40000"/>
            <a:alpha val="90000"/>
            <a:hueOff val="164799"/>
            <a:satOff val="-15877"/>
            <a:lumOff val="-1674"/>
            <a:alphaOff val="0"/>
          </a:schemeClr>
        </a:solidFill>
        <a:ln w="15875" cap="flat" cmpd="sng" algn="ctr">
          <a:solidFill>
            <a:schemeClr val="accent2">
              <a:tint val="40000"/>
              <a:alpha val="90000"/>
              <a:hueOff val="164799"/>
              <a:satOff val="-15877"/>
              <a:lumOff val="-16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71" tIns="330200" rIns="197471" bIns="330200" numCol="1" spcCol="1270" anchor="t" anchorCtr="0">
          <a:noAutofit/>
        </a:bodyPr>
        <a:lstStyle/>
        <a:p>
          <a:pPr marL="0" lvl="0" indent="0" algn="l" defTabSz="933450">
            <a:lnSpc>
              <a:spcPct val="90000"/>
            </a:lnSpc>
            <a:spcBef>
              <a:spcPct val="0"/>
            </a:spcBef>
            <a:spcAft>
              <a:spcPct val="35000"/>
            </a:spcAft>
            <a:buNone/>
          </a:pPr>
          <a:r>
            <a:rPr lang="en-US" sz="2100" kern="1200"/>
            <a:t>Convey the belief that all learners can achieve high levels of learning</a:t>
          </a:r>
        </a:p>
      </dsp:txBody>
      <dsp:txXfrm>
        <a:off x="5575461" y="1384102"/>
        <a:ext cx="2532849" cy="2127593"/>
      </dsp:txXfrm>
    </dsp:sp>
    <dsp:sp modelId="{9CCED953-FA92-4E90-B225-81EF4428FEAA}">
      <dsp:nvSpPr>
        <dsp:cNvPr id="0" name=""/>
        <dsp:cNvSpPr/>
      </dsp:nvSpPr>
      <dsp:spPr>
        <a:xfrm>
          <a:off x="6309987" y="391225"/>
          <a:ext cx="1063796" cy="1063796"/>
        </a:xfrm>
        <a:prstGeom prst="ellipse">
          <a:avLst/>
        </a:prstGeom>
        <a:solidFill>
          <a:schemeClr val="accent2">
            <a:hueOff val="22307"/>
            <a:satOff val="-15358"/>
            <a:lumOff val="-3922"/>
            <a:alphaOff val="0"/>
          </a:schemeClr>
        </a:solidFill>
        <a:ln w="15875" cap="flat" cmpd="sng" algn="ctr">
          <a:solidFill>
            <a:schemeClr val="accent2">
              <a:hueOff val="22307"/>
              <a:satOff val="-15358"/>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938" tIns="12700" rIns="8293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65776" y="547014"/>
        <a:ext cx="752218" cy="752218"/>
      </dsp:txXfrm>
    </dsp:sp>
    <dsp:sp modelId="{A7A239AD-F68E-4040-8E1F-EDFD0A346E9B}">
      <dsp:nvSpPr>
        <dsp:cNvPr id="0" name=""/>
        <dsp:cNvSpPr/>
      </dsp:nvSpPr>
      <dsp:spPr>
        <a:xfrm>
          <a:off x="5575461" y="3582543"/>
          <a:ext cx="2532849" cy="72"/>
        </a:xfrm>
        <a:prstGeom prst="rect">
          <a:avLst/>
        </a:prstGeom>
        <a:solidFill>
          <a:schemeClr val="accent2">
            <a:hueOff val="27884"/>
            <a:satOff val="-19197"/>
            <a:lumOff val="-4902"/>
            <a:alphaOff val="0"/>
          </a:schemeClr>
        </a:solidFill>
        <a:ln w="15875" cap="flat" cmpd="sng" algn="ctr">
          <a:solidFill>
            <a:schemeClr val="accent2">
              <a:hueOff val="27884"/>
              <a:satOff val="-19197"/>
              <a:lumOff val="-4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10875E-0D6F-413C-B1F5-C584B0E77CFE}">
      <dsp:nvSpPr>
        <dsp:cNvPr id="0" name=""/>
        <dsp:cNvSpPr/>
      </dsp:nvSpPr>
      <dsp:spPr>
        <a:xfrm>
          <a:off x="8361595" y="36626"/>
          <a:ext cx="2532849" cy="3545989"/>
        </a:xfrm>
        <a:prstGeom prst="rect">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71" tIns="330200" rIns="197471" bIns="330200" numCol="1" spcCol="1270" anchor="t" anchorCtr="0">
          <a:noAutofit/>
        </a:bodyPr>
        <a:lstStyle/>
        <a:p>
          <a:pPr marL="0" lvl="0" indent="0" algn="l" defTabSz="933450">
            <a:lnSpc>
              <a:spcPct val="90000"/>
            </a:lnSpc>
            <a:spcBef>
              <a:spcPct val="0"/>
            </a:spcBef>
            <a:spcAft>
              <a:spcPct val="35000"/>
            </a:spcAft>
            <a:buNone/>
          </a:pPr>
          <a:r>
            <a:rPr lang="en-US" sz="2100" kern="1200"/>
            <a:t>Respect the professionalism and autonomy of adult learners</a:t>
          </a:r>
        </a:p>
      </dsp:txBody>
      <dsp:txXfrm>
        <a:off x="8361595" y="1384102"/>
        <a:ext cx="2532849" cy="2127593"/>
      </dsp:txXfrm>
    </dsp:sp>
    <dsp:sp modelId="{B993EDF3-7F55-41E4-9983-94D2BDD3A99D}">
      <dsp:nvSpPr>
        <dsp:cNvPr id="0" name=""/>
        <dsp:cNvSpPr/>
      </dsp:nvSpPr>
      <dsp:spPr>
        <a:xfrm>
          <a:off x="9096122" y="391225"/>
          <a:ext cx="1063796" cy="1063796"/>
        </a:xfrm>
        <a:prstGeom prst="ellipse">
          <a:avLst/>
        </a:prstGeom>
        <a:solidFill>
          <a:schemeClr val="accent2">
            <a:hueOff val="33461"/>
            <a:satOff val="-23037"/>
            <a:lumOff val="-5883"/>
            <a:alphaOff val="0"/>
          </a:schemeClr>
        </a:solidFill>
        <a:ln w="15875" cap="flat" cmpd="sng" algn="ctr">
          <a:solidFill>
            <a:schemeClr val="accent2">
              <a:hueOff val="33461"/>
              <a:satOff val="-23037"/>
              <a:lumOff val="-58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938" tIns="12700" rIns="82938"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51911" y="547014"/>
        <a:ext cx="752218" cy="752218"/>
      </dsp:txXfrm>
    </dsp:sp>
    <dsp:sp modelId="{A748B9A2-EC27-483F-B1BC-42D58853DCE3}">
      <dsp:nvSpPr>
        <dsp:cNvPr id="0" name=""/>
        <dsp:cNvSpPr/>
      </dsp:nvSpPr>
      <dsp:spPr>
        <a:xfrm>
          <a:off x="8361595" y="3582543"/>
          <a:ext cx="2532849" cy="72"/>
        </a:xfrm>
        <a:prstGeom prst="rect">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10/4/2021</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10/4/2021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vocabulary is important.</a:t>
            </a:r>
          </a:p>
        </p:txBody>
      </p:sp>
      <p:sp>
        <p:nvSpPr>
          <p:cNvPr id="4" name="Slide Number Placeholder 3"/>
          <p:cNvSpPr>
            <a:spLocks noGrp="1"/>
          </p:cNvSpPr>
          <p:nvPr>
            <p:ph type="sldNum" sz="quarter" idx="5"/>
          </p:nvPr>
        </p:nvSpPr>
        <p:spPr/>
        <p:txBody>
          <a:bodyPr/>
          <a:lstStyle/>
          <a:p>
            <a:fld id="{B8796F01-7154-41E0-B48B-A6921757531A}" type="slidenum">
              <a:rPr lang="en-US" smtClean="0"/>
              <a:pPr/>
              <a:t>25</a:t>
            </a:fld>
            <a:endParaRPr lang="en-US"/>
          </a:p>
        </p:txBody>
      </p:sp>
    </p:spTree>
    <p:extLst>
      <p:ext uri="{BB962C8B-B14F-4D97-AF65-F5344CB8AC3E}">
        <p14:creationId xmlns:p14="http://schemas.microsoft.com/office/powerpoint/2010/main" val="335458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background knowledge always positive?</a:t>
            </a:r>
          </a:p>
        </p:txBody>
      </p:sp>
      <p:sp>
        <p:nvSpPr>
          <p:cNvPr id="4" name="Slide Number Placeholder 3"/>
          <p:cNvSpPr>
            <a:spLocks noGrp="1"/>
          </p:cNvSpPr>
          <p:nvPr>
            <p:ph type="sldNum" sz="quarter" idx="5"/>
          </p:nvPr>
        </p:nvSpPr>
        <p:spPr/>
        <p:txBody>
          <a:bodyPr/>
          <a:lstStyle/>
          <a:p>
            <a:fld id="{B8796F01-7154-41E0-B48B-A6921757531A}" type="slidenum">
              <a:rPr lang="en-US" smtClean="0"/>
              <a:pPr/>
              <a:t>26</a:t>
            </a:fld>
            <a:endParaRPr lang="en-US"/>
          </a:p>
        </p:txBody>
      </p:sp>
    </p:spTree>
    <p:extLst>
      <p:ext uri="{BB962C8B-B14F-4D97-AF65-F5344CB8AC3E}">
        <p14:creationId xmlns:p14="http://schemas.microsoft.com/office/powerpoint/2010/main" val="225856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Consider how to provide customized supports based on the UDL guidelines.</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31</a:t>
            </a:fld>
            <a:endParaRPr lang="en-US"/>
          </a:p>
        </p:txBody>
      </p:sp>
    </p:spTree>
    <p:extLst>
      <p:ext uri="{BB962C8B-B14F-4D97-AF65-F5344CB8AC3E}">
        <p14:creationId xmlns:p14="http://schemas.microsoft.com/office/powerpoint/2010/main" val="116269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32</a:t>
            </a:fld>
            <a:endParaRPr lang="en-US"/>
          </a:p>
        </p:txBody>
      </p:sp>
    </p:spTree>
    <p:extLst>
      <p:ext uri="{BB962C8B-B14F-4D97-AF65-F5344CB8AC3E}">
        <p14:creationId xmlns:p14="http://schemas.microsoft.com/office/powerpoint/2010/main" val="1990642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Learning progressions: articulate how learning intentions progress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Identifying and communicating learning intentions and success criteria throughout the learning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Providing descriptive feedback that does not include a score, linked to learning intentions and success criteria</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Self and peer assessment provides opportunities for metacognition about learning</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Collaborative classroom culture between teachers and students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35</a:t>
            </a:fld>
            <a:endParaRPr lang="en-US"/>
          </a:p>
        </p:txBody>
      </p:sp>
    </p:spTree>
    <p:extLst>
      <p:ext uri="{BB962C8B-B14F-4D97-AF65-F5344CB8AC3E}">
        <p14:creationId xmlns:p14="http://schemas.microsoft.com/office/powerpoint/2010/main" val="370271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600" b="0" i="0" u="none" strike="noStrike" dirty="0">
                <a:solidFill>
                  <a:srgbClr val="000000"/>
                </a:solidFill>
                <a:effectLst/>
                <a:latin typeface="Arial" panose="020B0604020202020204" pitchFamily="34" charset="0"/>
              </a:rPr>
              <a:t>Knowing where you are and how you got here is a important first step. Self-assessment and Peer Feedback helps us understand where we are on the trajectory toward our goal,. Making it actionable sets the next learning intention and success criteria - the next leg of the journey. Some call this: Feed Forward </a:t>
            </a:r>
            <a:endParaRPr lang="en-US" b="0" dirty="0">
              <a:effectLst/>
            </a:endParaRPr>
          </a:p>
          <a:p>
            <a:pPr rtl="0">
              <a:spcBef>
                <a:spcPts val="0"/>
              </a:spcBef>
              <a:spcAft>
                <a:spcPts val="0"/>
              </a:spcAft>
            </a:pPr>
            <a:r>
              <a:rPr lang="en-US" sz="1600" b="0" i="0" u="none" strike="noStrike" dirty="0">
                <a:solidFill>
                  <a:srgbClr val="000000"/>
                </a:solidFill>
                <a:effectLst/>
                <a:latin typeface="Quattrocento Sans"/>
              </a:rPr>
              <a:t>Evidence of student thinking + self-assessment and peer feedback data = Evidence. which informs feedback and feed forward </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42</a:t>
            </a:fld>
            <a:endParaRPr lang="en-US"/>
          </a:p>
        </p:txBody>
      </p:sp>
    </p:spTree>
    <p:extLst>
      <p:ext uri="{BB962C8B-B14F-4D97-AF65-F5344CB8AC3E}">
        <p14:creationId xmlns:p14="http://schemas.microsoft.com/office/powerpoint/2010/main" val="3748126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Effective feedback is specific and cites evidence of the student’s learning thus far and prompts the student toward the next learning progression/step toward mastery</a:t>
            </a:r>
            <a:br>
              <a:rPr lang="en-US" dirty="0"/>
            </a:br>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43</a:t>
            </a:fld>
            <a:endParaRPr lang="en-US"/>
          </a:p>
        </p:txBody>
      </p:sp>
    </p:spTree>
    <p:extLst>
      <p:ext uri="{BB962C8B-B14F-4D97-AF65-F5344CB8AC3E}">
        <p14:creationId xmlns:p14="http://schemas.microsoft.com/office/powerpoint/2010/main" val="2224754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background knowledge always positive?</a:t>
            </a:r>
          </a:p>
        </p:txBody>
      </p:sp>
      <p:sp>
        <p:nvSpPr>
          <p:cNvPr id="4" name="Slide Number Placeholder 3"/>
          <p:cNvSpPr>
            <a:spLocks noGrp="1"/>
          </p:cNvSpPr>
          <p:nvPr>
            <p:ph type="sldNum" sz="quarter" idx="5"/>
          </p:nvPr>
        </p:nvSpPr>
        <p:spPr/>
        <p:txBody>
          <a:bodyPr/>
          <a:lstStyle/>
          <a:p>
            <a:fld id="{B8796F01-7154-41E0-B48B-A6921757531A}" type="slidenum">
              <a:rPr lang="en-US" smtClean="0"/>
              <a:pPr/>
              <a:t>46</a:t>
            </a:fld>
            <a:endParaRPr lang="en-US"/>
          </a:p>
        </p:txBody>
      </p:sp>
    </p:spTree>
    <p:extLst>
      <p:ext uri="{BB962C8B-B14F-4D97-AF65-F5344CB8AC3E}">
        <p14:creationId xmlns:p14="http://schemas.microsoft.com/office/powerpoint/2010/main" val="230872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8622" y="1845734"/>
            <a:ext cx="7584153" cy="402336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409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85225" y="286604"/>
            <a:ext cx="7467550" cy="1450757"/>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685225" y="1845734"/>
            <a:ext cx="7467550" cy="4023360"/>
          </a:xfrm>
          <a:prstGeom prst="rect">
            <a:avLst/>
          </a:prstGeo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433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414778"/>
            <a:ext cx="7732286" cy="5757422"/>
          </a:xfrm>
          <a:prstGeom prst="rect">
            <a:avLst/>
          </a:prstGeo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152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a:prstGeom prst="rect">
            <a:avLst/>
          </a:prstGeom>
        </p:spPr>
        <p:txBody>
          <a:bodyPr anchor="b" anchorCtr="0">
            <a:normAutofit/>
          </a:bodyPr>
          <a:lstStyle>
            <a:lvl1pPr>
              <a:lnSpc>
                <a:spcPct val="85000"/>
              </a:lnSpc>
              <a:defRPr sz="799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6994" y="4453128"/>
            <a:ext cx="10055781" cy="1143000"/>
          </a:xfrm>
          <a:prstGeom prst="rect">
            <a:avLst/>
          </a:prstGeo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02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picture containing logo&#10;&#10;Description automatically generated">
            <a:extLst>
              <a:ext uri="{FF2B5EF4-FFF2-40B4-BE49-F238E27FC236}">
                <a16:creationId xmlns:a16="http://schemas.microsoft.com/office/drawing/2014/main" id="{9F4FCE2B-3FB9-4224-86AF-0432B0021B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7374" y="5638800"/>
            <a:ext cx="611339" cy="584254"/>
          </a:xfrm>
          <a:prstGeom prst="rect">
            <a:avLst/>
          </a:prstGeom>
        </p:spPr>
      </p:pic>
      <p:pic>
        <p:nvPicPr>
          <p:cNvPr id="11" name="Picture 10" descr="Logo, company name&#10;&#10;Description automatically generated">
            <a:extLst>
              <a:ext uri="{FF2B5EF4-FFF2-40B4-BE49-F238E27FC236}">
                <a16:creationId xmlns:a16="http://schemas.microsoft.com/office/drawing/2014/main" id="{805421D3-72B3-48B0-91BC-4BCF466B6B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112" y="5466554"/>
            <a:ext cx="884795" cy="756500"/>
          </a:xfrm>
          <a:prstGeom prst="rect">
            <a:avLst/>
          </a:prstGeom>
        </p:spPr>
      </p:pic>
    </p:spTree>
    <p:extLst>
      <p:ext uri="{BB962C8B-B14F-4D97-AF65-F5344CB8AC3E}">
        <p14:creationId xmlns:p14="http://schemas.microsoft.com/office/powerpoint/2010/main" val="372024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808412" y="286604"/>
            <a:ext cx="7344363" cy="1450757"/>
          </a:xfrm>
          <a:prstGeom prst="rect">
            <a:avLst/>
          </a:prstGeom>
        </p:spPr>
        <p:txBody>
          <a:bodyPr/>
          <a:lstStyle/>
          <a:p>
            <a:r>
              <a:rPr lang="en-US"/>
              <a:t>Click to edit Master title style</a:t>
            </a:r>
            <a:endParaRPr lang="en-US" dirty="0"/>
          </a:p>
        </p:txBody>
      </p:sp>
      <p:sp>
        <p:nvSpPr>
          <p:cNvPr id="4" name="Content Placeholder 3"/>
          <p:cNvSpPr>
            <a:spLocks noGrp="1"/>
          </p:cNvSpPr>
          <p:nvPr>
            <p:ph sz="half" idx="2"/>
          </p:nvPr>
        </p:nvSpPr>
        <p:spPr>
          <a:xfrm>
            <a:off x="3808412" y="1845735"/>
            <a:ext cx="7344363"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509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3568622" y="286604"/>
            <a:ext cx="7584153" cy="1450757"/>
          </a:xfrm>
          <a:prstGeom prst="rect">
            <a:avLst/>
          </a:prstGeom>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3568622" y="1846052"/>
            <a:ext cx="7584153" cy="736282"/>
          </a:xfrm>
          <a:prstGeom prst="rect">
            <a:avLst/>
          </a:prstGeo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3568622" y="2582334"/>
            <a:ext cx="7584153" cy="3378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00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60812" y="286604"/>
            <a:ext cx="7191963" cy="1450757"/>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77120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picture containing logo&#10;&#10;Description automatically generated">
            <a:extLst>
              <a:ext uri="{FF2B5EF4-FFF2-40B4-BE49-F238E27FC236}">
                <a16:creationId xmlns:a16="http://schemas.microsoft.com/office/drawing/2014/main" id="{FF05B748-C7E8-47D2-A89A-4B846445EF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212" y="5638800"/>
            <a:ext cx="611339" cy="584254"/>
          </a:xfrm>
          <a:prstGeom prst="rect">
            <a:avLst/>
          </a:prstGeom>
        </p:spPr>
      </p:pic>
      <p:pic>
        <p:nvPicPr>
          <p:cNvPr id="11" name="Picture 10" descr="Logo, company name&#10;&#10;Description automatically generated">
            <a:extLst>
              <a:ext uri="{FF2B5EF4-FFF2-40B4-BE49-F238E27FC236}">
                <a16:creationId xmlns:a16="http://schemas.microsoft.com/office/drawing/2014/main" id="{7B95F666-B0C3-46AD-89D0-4D0D53885A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412" y="1066800"/>
            <a:ext cx="4455776" cy="3809689"/>
          </a:xfrm>
          <a:prstGeom prst="rect">
            <a:avLst/>
          </a:prstGeom>
        </p:spPr>
      </p:pic>
      <p:sp>
        <p:nvSpPr>
          <p:cNvPr id="12" name="Title 1">
            <a:extLst>
              <a:ext uri="{FF2B5EF4-FFF2-40B4-BE49-F238E27FC236}">
                <a16:creationId xmlns:a16="http://schemas.microsoft.com/office/drawing/2014/main" id="{C77B16BA-622D-4534-868F-419BD689D2CF}"/>
              </a:ext>
            </a:extLst>
          </p:cNvPr>
          <p:cNvSpPr>
            <a:spLocks noGrp="1"/>
          </p:cNvSpPr>
          <p:nvPr>
            <p:ph type="title"/>
          </p:nvPr>
        </p:nvSpPr>
        <p:spPr>
          <a:xfrm>
            <a:off x="5597770" y="2590800"/>
            <a:ext cx="5830643" cy="1450757"/>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69816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17" y="0"/>
            <a:ext cx="4049736"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a:prstGeom prst="rect">
            <a:avLst/>
          </a:prstGeom>
        </p:spPr>
        <p:txBody>
          <a:bodyPr anchor="b">
            <a:normAutofit/>
          </a:bodyPr>
          <a:lstStyle>
            <a:lvl1pPr>
              <a:defRPr sz="3599"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799350" y="731520"/>
            <a:ext cx="6490549" cy="5257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081" y="2926080"/>
            <a:ext cx="3199567" cy="3379124"/>
          </a:xfrm>
          <a:prstGeom prst="rect">
            <a:avLst/>
          </a:prstGeo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pic>
        <p:nvPicPr>
          <p:cNvPr id="10" name="Picture 9" descr="A picture containing logo&#10;&#10;Description automatically generated">
            <a:extLst>
              <a:ext uri="{FF2B5EF4-FFF2-40B4-BE49-F238E27FC236}">
                <a16:creationId xmlns:a16="http://schemas.microsoft.com/office/drawing/2014/main" id="{1DF5805F-29F7-488E-A39D-3B5528312E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5433" y="6063845"/>
            <a:ext cx="611339" cy="584254"/>
          </a:xfrm>
          <a:prstGeom prst="rect">
            <a:avLst/>
          </a:prstGeom>
        </p:spPr>
      </p:pic>
      <p:pic>
        <p:nvPicPr>
          <p:cNvPr id="11" name="Picture 10" descr="Logo, company name&#10;&#10;Description automatically generated">
            <a:extLst>
              <a:ext uri="{FF2B5EF4-FFF2-40B4-BE49-F238E27FC236}">
                <a16:creationId xmlns:a16="http://schemas.microsoft.com/office/drawing/2014/main" id="{A86B5C8C-CE55-41B7-86AA-ECB6F389CA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555" y="228911"/>
            <a:ext cx="3119298" cy="2667000"/>
          </a:xfrm>
          <a:prstGeom prst="rect">
            <a:avLst/>
          </a:prstGeom>
        </p:spPr>
      </p:pic>
    </p:spTree>
    <p:extLst>
      <p:ext uri="{BB962C8B-B14F-4D97-AF65-F5344CB8AC3E}">
        <p14:creationId xmlns:p14="http://schemas.microsoft.com/office/powerpoint/2010/main" val="350634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pic>
        <p:nvPicPr>
          <p:cNvPr id="11" name="Picture 10" descr="A picture containing text, person, indoor, shelf&#10;&#10;Description automatically generated">
            <a:extLst>
              <a:ext uri="{FF2B5EF4-FFF2-40B4-BE49-F238E27FC236}">
                <a16:creationId xmlns:a16="http://schemas.microsoft.com/office/drawing/2014/main" id="{A34434EB-F08A-4157-93A4-798B863BC1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658"/>
            <a:ext cx="12185651" cy="6473628"/>
          </a:xfrm>
          <a:prstGeom prst="rect">
            <a:avLst/>
          </a:prstGeom>
        </p:spPr>
      </p:pic>
      <p:sp>
        <p:nvSpPr>
          <p:cNvPr id="8" name="Rectangle 7"/>
          <p:cNvSpPr/>
          <p:nvPr/>
        </p:nvSpPr>
        <p:spPr>
          <a:xfrm>
            <a:off x="0" y="4953000"/>
            <a:ext cx="12185651" cy="1905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a:prstGeom prst="rect">
            <a:avLst/>
          </a:prstGeom>
        </p:spPr>
        <p:txBody>
          <a:bodyPr lIns="91440" tIns="0" rIns="91440" bIns="0" anchor="b">
            <a:noAutofit/>
          </a:bodyPr>
          <a:lstStyle>
            <a:lvl1pPr>
              <a:defRPr sz="3599"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6994" y="5907023"/>
            <a:ext cx="10110630" cy="594360"/>
          </a:xfrm>
          <a:prstGeom prst="rect">
            <a:avLst/>
          </a:prstGeo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Tree>
    <p:extLst>
      <p:ext uri="{BB962C8B-B14F-4D97-AF65-F5344CB8AC3E}">
        <p14:creationId xmlns:p14="http://schemas.microsoft.com/office/powerpoint/2010/main" val="113358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p:cNvCxnSpPr>
            <a:cxnSpLocks/>
          </p:cNvCxnSpPr>
          <p:nvPr/>
        </p:nvCxnSpPr>
        <p:spPr>
          <a:xfrm>
            <a:off x="3808412" y="1737845"/>
            <a:ext cx="734917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Logo, company name&#10;&#10;Description automatically generated">
            <a:extLst>
              <a:ext uri="{FF2B5EF4-FFF2-40B4-BE49-F238E27FC236}">
                <a16:creationId xmlns:a16="http://schemas.microsoft.com/office/drawing/2014/main" id="{1D970D17-AF43-4228-925C-58BD4FA0C4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6555" y="228911"/>
            <a:ext cx="3119298" cy="2667000"/>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74FD3D2A-17DF-4D30-9AE1-953782117A1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37374" y="5638800"/>
            <a:ext cx="611339" cy="584254"/>
          </a:xfrm>
          <a:prstGeom prst="rect">
            <a:avLst/>
          </a:prstGeom>
        </p:spPr>
      </p:pic>
    </p:spTree>
    <p:extLst>
      <p:ext uri="{BB962C8B-B14F-4D97-AF65-F5344CB8AC3E}">
        <p14:creationId xmlns:p14="http://schemas.microsoft.com/office/powerpoint/2010/main" val="317289475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800"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schools.utah.gov/file/8bb3543b-5b56-4ebf-b4c2-40d84aa30b9b"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iris.peabody.vanderbilt.edu/module/agc/cresource/q2/p11/#content"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59F7D-6FC0-4F82-BEC5-4CDFDD4DE5AD}"/>
              </a:ext>
            </a:extLst>
          </p:cNvPr>
          <p:cNvSpPr>
            <a:spLocks noGrp="1"/>
          </p:cNvSpPr>
          <p:nvPr>
            <p:ph type="title"/>
          </p:nvPr>
        </p:nvSpPr>
        <p:spPr>
          <a:xfrm>
            <a:off x="5561012" y="2476500"/>
            <a:ext cx="5830643" cy="1905000"/>
          </a:xfrm>
        </p:spPr>
        <p:txBody>
          <a:bodyPr/>
          <a:lstStyle/>
          <a:p>
            <a:pPr algn="ctr"/>
            <a:r>
              <a:rPr lang="en-US" dirty="0"/>
              <a:t>Taking it Higher:</a:t>
            </a:r>
            <a:br>
              <a:rPr lang="en-US" dirty="0"/>
            </a:br>
            <a:r>
              <a:rPr lang="en-US" sz="3600" dirty="0"/>
              <a:t>Improving Instruction with the High Quality Instructional Cycle</a:t>
            </a:r>
          </a:p>
        </p:txBody>
      </p:sp>
      <p:sp>
        <p:nvSpPr>
          <p:cNvPr id="3" name="TextBox 2">
            <a:extLst>
              <a:ext uri="{FF2B5EF4-FFF2-40B4-BE49-F238E27FC236}">
                <a16:creationId xmlns:a16="http://schemas.microsoft.com/office/drawing/2014/main" id="{41B3762A-A0EA-4DB1-AEE9-F1355D3CE876}"/>
              </a:ext>
            </a:extLst>
          </p:cNvPr>
          <p:cNvSpPr txBox="1"/>
          <p:nvPr/>
        </p:nvSpPr>
        <p:spPr>
          <a:xfrm>
            <a:off x="9447212" y="5562600"/>
            <a:ext cx="1791837" cy="646331"/>
          </a:xfrm>
          <a:prstGeom prst="rect">
            <a:avLst/>
          </a:prstGeom>
          <a:noFill/>
        </p:spPr>
        <p:txBody>
          <a:bodyPr wrap="none" rtlCol="0">
            <a:spAutoFit/>
          </a:bodyPr>
          <a:lstStyle/>
          <a:p>
            <a:r>
              <a:rPr lang="en-US" dirty="0"/>
              <a:t>Stephanie Patton</a:t>
            </a:r>
          </a:p>
          <a:p>
            <a:r>
              <a:rPr lang="en-US" dirty="0"/>
              <a:t>October 8, 2021</a:t>
            </a:r>
          </a:p>
        </p:txBody>
      </p:sp>
    </p:spTree>
    <p:extLst>
      <p:ext uri="{BB962C8B-B14F-4D97-AF65-F5344CB8AC3E}">
        <p14:creationId xmlns:p14="http://schemas.microsoft.com/office/powerpoint/2010/main" val="73865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CE4A-2930-4FAF-B9F3-99C16A410D63}"/>
              </a:ext>
            </a:extLst>
          </p:cNvPr>
          <p:cNvSpPr>
            <a:spLocks noGrp="1"/>
          </p:cNvSpPr>
          <p:nvPr>
            <p:ph type="title"/>
          </p:nvPr>
        </p:nvSpPr>
        <p:spPr>
          <a:xfrm>
            <a:off x="3808412" y="988905"/>
            <a:ext cx="7344363" cy="702301"/>
          </a:xfrm>
        </p:spPr>
        <p:txBody>
          <a:bodyPr/>
          <a:lstStyle/>
          <a:p>
            <a:r>
              <a:rPr lang="en-US" dirty="0"/>
              <a:t>Learning Intentions</a:t>
            </a:r>
          </a:p>
        </p:txBody>
      </p:sp>
      <p:sp>
        <p:nvSpPr>
          <p:cNvPr id="3" name="Content Placeholder 2">
            <a:extLst>
              <a:ext uri="{FF2B5EF4-FFF2-40B4-BE49-F238E27FC236}">
                <a16:creationId xmlns:a16="http://schemas.microsoft.com/office/drawing/2014/main" id="{D4A0ACAB-8E8C-474B-A882-50B3C37D865F}"/>
              </a:ext>
            </a:extLst>
          </p:cNvPr>
          <p:cNvSpPr>
            <a:spLocks noGrp="1"/>
          </p:cNvSpPr>
          <p:nvPr>
            <p:ph sz="half" idx="2"/>
          </p:nvPr>
        </p:nvSpPr>
        <p:spPr/>
        <p:txBody>
          <a:bodyPr/>
          <a:lstStyle/>
          <a:p>
            <a:pPr marL="182880" indent="-182880" rtl="0" fontAlgn="base">
              <a:spcBef>
                <a:spcPts val="0"/>
              </a:spcBef>
              <a:spcAft>
                <a:spcPts val="600"/>
              </a:spcAft>
              <a:buFont typeface="Arial" panose="020B0604020202020204" pitchFamily="34" charset="0"/>
              <a:buChar char="•"/>
            </a:pPr>
            <a:r>
              <a:rPr lang="en-US" sz="2400" i="0" u="none" strike="noStrike" dirty="0">
                <a:solidFill>
                  <a:schemeClr val="tx1"/>
                </a:solidFill>
                <a:effectLst/>
              </a:rPr>
              <a:t>Summarize the purpose of the learning experience.</a:t>
            </a:r>
          </a:p>
          <a:p>
            <a:pPr marL="182880" indent="-182880" rtl="0" fontAlgn="base">
              <a:spcBef>
                <a:spcPts val="0"/>
              </a:spcBef>
              <a:spcAft>
                <a:spcPts val="600"/>
              </a:spcAft>
              <a:buFont typeface="Arial" panose="020B0604020202020204" pitchFamily="34" charset="0"/>
              <a:buChar char="•"/>
            </a:pPr>
            <a:r>
              <a:rPr lang="en-US" sz="2400" i="0" u="none" strike="noStrike" dirty="0">
                <a:solidFill>
                  <a:schemeClr val="tx1"/>
                </a:solidFill>
                <a:effectLst/>
              </a:rPr>
              <a:t>Are shared and referred to throughout the learning experience.</a:t>
            </a:r>
          </a:p>
          <a:p>
            <a:pPr marL="182880" indent="-182880" rtl="0" fontAlgn="base">
              <a:spcBef>
                <a:spcPts val="0"/>
              </a:spcBef>
              <a:spcAft>
                <a:spcPts val="600"/>
              </a:spcAft>
              <a:buFont typeface="Arial" panose="020B0604020202020204" pitchFamily="34" charset="0"/>
              <a:buChar char="•"/>
            </a:pPr>
            <a:r>
              <a:rPr lang="en-US" sz="2400" i="0" u="none" strike="noStrike" dirty="0">
                <a:solidFill>
                  <a:schemeClr val="tx1"/>
                </a:solidFill>
                <a:effectLst/>
              </a:rPr>
              <a:t>Communicate the intended learning - what will learners know, understand, be able to do.</a:t>
            </a:r>
          </a:p>
          <a:p>
            <a:pPr marL="182880" indent="-182880" rtl="0" fontAlgn="base">
              <a:spcBef>
                <a:spcPts val="0"/>
              </a:spcBef>
              <a:spcAft>
                <a:spcPts val="600"/>
              </a:spcAft>
              <a:buFont typeface="Arial" panose="020B0604020202020204" pitchFamily="34" charset="0"/>
              <a:buChar char="•"/>
            </a:pPr>
            <a:r>
              <a:rPr lang="en-US" sz="2400" i="0" u="none" strike="noStrike" dirty="0">
                <a:solidFill>
                  <a:schemeClr val="tx1"/>
                </a:solidFill>
                <a:effectLst/>
              </a:rPr>
              <a:t>Allow learners to guide and self-monitor their progress through a lesson.</a:t>
            </a:r>
          </a:p>
          <a:p>
            <a:pPr marL="182880" indent="-182880" rtl="0" fontAlgn="base">
              <a:spcBef>
                <a:spcPts val="0"/>
              </a:spcBef>
              <a:spcAft>
                <a:spcPts val="600"/>
              </a:spcAft>
              <a:buFont typeface="Arial" panose="020B0604020202020204" pitchFamily="34" charset="0"/>
              <a:buChar char="•"/>
            </a:pPr>
            <a:r>
              <a:rPr lang="en-US" sz="2400" i="0" u="none" strike="noStrike" dirty="0">
                <a:solidFill>
                  <a:schemeClr val="tx1"/>
                </a:solidFill>
                <a:effectLst/>
              </a:rPr>
              <a:t>Provide a common focus for decisions that may be made as a result of the professional learning.</a:t>
            </a:r>
          </a:p>
          <a:p>
            <a:pPr marL="0" indent="0" rtl="0" fontAlgn="base">
              <a:spcBef>
                <a:spcPts val="0"/>
              </a:spcBef>
              <a:spcAft>
                <a:spcPts val="600"/>
              </a:spcAft>
              <a:buNone/>
            </a:pPr>
            <a:endParaRPr lang="en-US" sz="2400" b="0" i="0" u="none" strike="noStrike" dirty="0">
              <a:solidFill>
                <a:srgbClr val="595959"/>
              </a:solidFill>
              <a:effectLst/>
              <a:latin typeface="Quattrocento Sans"/>
            </a:endParaRPr>
          </a:p>
          <a:p>
            <a:pPr marL="0" indent="0" rtl="0" fontAlgn="base">
              <a:spcBef>
                <a:spcPts val="0"/>
              </a:spcBef>
              <a:spcAft>
                <a:spcPts val="600"/>
              </a:spcAft>
              <a:buNone/>
            </a:pPr>
            <a:r>
              <a:rPr lang="en-US" sz="2400" b="1" i="0" u="none" strike="noStrike" dirty="0">
                <a:solidFill>
                  <a:srgbClr val="595959"/>
                </a:solidFill>
                <a:effectLst/>
                <a:latin typeface="Quattrocento Sans"/>
              </a:rPr>
              <a:t>Learning Intentions Are Not</a:t>
            </a:r>
            <a:endParaRPr lang="en-US" sz="2400" b="0" dirty="0">
              <a:effectLst/>
            </a:endParaRPr>
          </a:p>
          <a:p>
            <a:pPr marL="182880" indent="-182880" rtl="0" fontAlgn="base">
              <a:spcBef>
                <a:spcPts val="0"/>
              </a:spcBef>
              <a:spcAft>
                <a:spcPts val="600"/>
              </a:spcAft>
              <a:buFont typeface="Arial" panose="020B0604020202020204" pitchFamily="34" charset="0"/>
              <a:buChar char="•"/>
            </a:pPr>
            <a:r>
              <a:rPr lang="en-US" sz="2400" b="0" i="0" u="none" strike="noStrike" dirty="0">
                <a:solidFill>
                  <a:srgbClr val="595959"/>
                </a:solidFill>
                <a:effectLst/>
                <a:latin typeface="Quattrocento Sans"/>
              </a:rPr>
              <a:t>Stating the objectives or reviewing an agenda </a:t>
            </a:r>
          </a:p>
          <a:p>
            <a:pPr marL="0" indent="0">
              <a:buNone/>
            </a:pPr>
            <a:endParaRPr lang="en-US" dirty="0"/>
          </a:p>
        </p:txBody>
      </p:sp>
    </p:spTree>
    <p:extLst>
      <p:ext uri="{BB962C8B-B14F-4D97-AF65-F5344CB8AC3E}">
        <p14:creationId xmlns:p14="http://schemas.microsoft.com/office/powerpoint/2010/main" val="43722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186C5-26E6-4592-AACC-7F0740BEEE82}"/>
              </a:ext>
            </a:extLst>
          </p:cNvPr>
          <p:cNvSpPr>
            <a:spLocks noGrp="1"/>
          </p:cNvSpPr>
          <p:nvPr>
            <p:ph type="title"/>
          </p:nvPr>
        </p:nvSpPr>
        <p:spPr>
          <a:xfrm>
            <a:off x="3808412" y="914400"/>
            <a:ext cx="7344363" cy="702301"/>
          </a:xfrm>
        </p:spPr>
        <p:txBody>
          <a:bodyPr/>
          <a:lstStyle/>
          <a:p>
            <a:r>
              <a:rPr lang="en-US"/>
              <a:t>Success Criteria</a:t>
            </a:r>
            <a:endParaRPr lang="en-US" dirty="0"/>
          </a:p>
        </p:txBody>
      </p:sp>
      <p:sp>
        <p:nvSpPr>
          <p:cNvPr id="3" name="Content Placeholder 2">
            <a:extLst>
              <a:ext uri="{FF2B5EF4-FFF2-40B4-BE49-F238E27FC236}">
                <a16:creationId xmlns:a16="http://schemas.microsoft.com/office/drawing/2014/main" id="{2A38F07A-E625-4704-9CBA-2B6FDEDBBB59}"/>
              </a:ext>
            </a:extLst>
          </p:cNvPr>
          <p:cNvSpPr>
            <a:spLocks noGrp="1"/>
          </p:cNvSpPr>
          <p:nvPr>
            <p:ph sz="half" idx="2"/>
          </p:nvPr>
        </p:nvSpPr>
        <p:spPr/>
        <p:txBody>
          <a:bodyPr/>
          <a:lstStyle/>
          <a:p>
            <a:pPr rtl="0">
              <a:spcBef>
                <a:spcPts val="0"/>
              </a:spcBef>
              <a:spcAft>
                <a:spcPts val="0"/>
              </a:spcAft>
            </a:pPr>
            <a:r>
              <a:rPr lang="en-US" sz="2400" b="1" i="0" u="none" strike="noStrike" dirty="0">
                <a:solidFill>
                  <a:schemeClr val="tx1"/>
                </a:solidFill>
                <a:effectLst/>
                <a:latin typeface="Quattrocento Sans"/>
              </a:rPr>
              <a:t>Success Criteria</a:t>
            </a:r>
            <a:endParaRPr lang="en-US" sz="2400" b="1" dirty="0">
              <a:solidFill>
                <a:schemeClr val="tx1"/>
              </a:solidFill>
              <a:effectLst/>
            </a:endParaRPr>
          </a:p>
          <a:p>
            <a:pPr marL="182880" indent="-182880" rtl="0" fontAlgn="base">
              <a:spcBef>
                <a:spcPts val="0"/>
              </a:spcBef>
              <a:spcAft>
                <a:spcPts val="0"/>
              </a:spcAft>
              <a:buFont typeface="Arial" panose="020B0604020202020204" pitchFamily="34" charset="0"/>
              <a:buChar char="•"/>
            </a:pPr>
            <a:r>
              <a:rPr lang="en-US" sz="2400" i="0" u="none" strike="noStrike" dirty="0">
                <a:solidFill>
                  <a:schemeClr val="tx1"/>
                </a:solidFill>
                <a:effectLst/>
              </a:rPr>
              <a:t>Identify how you will know that learners have learned what you intended.</a:t>
            </a:r>
          </a:p>
          <a:p>
            <a:pPr marL="182880" indent="-182880" rtl="0" fontAlgn="base">
              <a:spcBef>
                <a:spcPts val="0"/>
              </a:spcBef>
              <a:spcAft>
                <a:spcPts val="0"/>
              </a:spcAft>
              <a:buFont typeface="Arial" panose="020B0604020202020204" pitchFamily="34" charset="0"/>
              <a:buChar char="•"/>
            </a:pPr>
            <a:r>
              <a:rPr lang="en-US" sz="2400" i="0" u="none" strike="noStrike" dirty="0">
                <a:solidFill>
                  <a:schemeClr val="tx1"/>
                </a:solidFill>
                <a:effectLst/>
              </a:rPr>
              <a:t>Are worded in measurable, observable, learner-friendly language (e.g. ”I can” statements).</a:t>
            </a:r>
          </a:p>
          <a:p>
            <a:pPr marL="182880" indent="-182880" rtl="0" fontAlgn="base">
              <a:spcBef>
                <a:spcPts val="0"/>
              </a:spcBef>
              <a:spcAft>
                <a:spcPts val="1200"/>
              </a:spcAft>
              <a:buFont typeface="Arial" panose="020B0604020202020204" pitchFamily="34" charset="0"/>
              <a:buChar char="•"/>
            </a:pPr>
            <a:r>
              <a:rPr lang="en-US" sz="2400" i="0" u="none" strike="noStrike" dirty="0">
                <a:solidFill>
                  <a:schemeClr val="tx1"/>
                </a:solidFill>
                <a:effectLst/>
              </a:rPr>
              <a:t>Allow participants to actively participate and monitor their learning (e.g. breakout rooms, discussions, self-reflections).</a:t>
            </a:r>
          </a:p>
          <a:p>
            <a:pPr marL="182880" indent="-182880" rtl="0">
              <a:spcBef>
                <a:spcPts val="0"/>
              </a:spcBef>
              <a:spcAft>
                <a:spcPts val="0"/>
              </a:spcAft>
            </a:pPr>
            <a:r>
              <a:rPr lang="en-US" sz="2400" b="1" i="0" u="none" strike="noStrike" dirty="0">
                <a:solidFill>
                  <a:schemeClr val="tx1"/>
                </a:solidFill>
                <a:effectLst/>
                <a:latin typeface="Quattrocento Sans"/>
              </a:rPr>
              <a:t>Success Criteria Are Not</a:t>
            </a:r>
            <a:endParaRPr lang="en-US" sz="2400" b="1" dirty="0">
              <a:solidFill>
                <a:schemeClr val="tx1"/>
              </a:solidFill>
              <a:effectLst/>
            </a:endParaRPr>
          </a:p>
          <a:p>
            <a:pPr marL="182880" indent="-182880" rtl="0" fontAlgn="base">
              <a:spcBef>
                <a:spcPts val="0"/>
              </a:spcBef>
              <a:spcAft>
                <a:spcPts val="0"/>
              </a:spcAft>
              <a:buFont typeface="Arial" panose="020B0604020202020204" pitchFamily="34" charset="0"/>
              <a:buChar char="•"/>
            </a:pPr>
            <a:r>
              <a:rPr lang="en-US" sz="2400" b="0" i="0" u="none" strike="noStrike" dirty="0">
                <a:solidFill>
                  <a:srgbClr val="595959"/>
                </a:solidFill>
                <a:effectLst/>
                <a:latin typeface="Quattrocento Sans"/>
              </a:rPr>
              <a:t>Focused on the success level to be achieved.</a:t>
            </a:r>
          </a:p>
          <a:p>
            <a:pPr marL="182880" indent="-182880" rtl="0" fontAlgn="base">
              <a:spcBef>
                <a:spcPts val="0"/>
              </a:spcBef>
              <a:spcAft>
                <a:spcPts val="0"/>
              </a:spcAft>
              <a:buFont typeface="Arial" panose="020B0604020202020204" pitchFamily="34" charset="0"/>
              <a:buChar char="•"/>
            </a:pPr>
            <a:r>
              <a:rPr lang="en-US" sz="2400" b="0" i="0" u="none" strike="noStrike" dirty="0">
                <a:solidFill>
                  <a:srgbClr val="595959"/>
                </a:solidFill>
                <a:effectLst/>
                <a:latin typeface="Quattrocento Sans"/>
              </a:rPr>
              <a:t>Point- or grade-based.</a:t>
            </a:r>
          </a:p>
          <a:p>
            <a:endParaRPr lang="en-US" dirty="0"/>
          </a:p>
        </p:txBody>
      </p:sp>
    </p:spTree>
    <p:extLst>
      <p:ext uri="{BB962C8B-B14F-4D97-AF65-F5344CB8AC3E}">
        <p14:creationId xmlns:p14="http://schemas.microsoft.com/office/powerpoint/2010/main" val="282085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9" name="Rectangle 7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481F20-C40D-40CB-8B62-777C6BAFC164}"/>
              </a:ext>
            </a:extLst>
          </p:cNvPr>
          <p:cNvSpPr>
            <a:spLocks noGrp="1"/>
          </p:cNvSpPr>
          <p:nvPr>
            <p:ph type="title"/>
          </p:nvPr>
        </p:nvSpPr>
        <p:spPr>
          <a:xfrm>
            <a:off x="5180251" y="634946"/>
            <a:ext cx="6366484" cy="1450757"/>
          </a:xfrm>
        </p:spPr>
        <p:txBody>
          <a:bodyPr vert="horz" lIns="91440" tIns="45720" rIns="91440" bIns="45720" rtlCol="0" anchor="b">
            <a:normAutofit/>
          </a:bodyPr>
          <a:lstStyle/>
          <a:p>
            <a:pPr defTabSz="914400"/>
            <a:r>
              <a:rPr lang="en-US" sz="4800" kern="1200" spc="-50" baseline="0" dirty="0">
                <a:solidFill>
                  <a:schemeClr val="tx1">
                    <a:lumMod val="75000"/>
                    <a:lumOff val="25000"/>
                  </a:schemeClr>
                </a:solidFill>
                <a:latin typeface="+mj-lt"/>
                <a:ea typeface="+mj-ea"/>
                <a:cs typeface="+mj-cs"/>
              </a:rPr>
              <a:t>Are we setting the bar high enough?</a:t>
            </a:r>
          </a:p>
        </p:txBody>
      </p:sp>
      <p:pic>
        <p:nvPicPr>
          <p:cNvPr id="1026" name="Picture 2" descr="Set Your Bar High ! – Value Yourself!">
            <a:extLst>
              <a:ext uri="{FF2B5EF4-FFF2-40B4-BE49-F238E27FC236}">
                <a16:creationId xmlns:a16="http://schemas.microsoft.com/office/drawing/2014/main" id="{F4871F3E-4AAD-4718-8BB9-6060ED1FFB9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693" b="-2"/>
          <a:stretch/>
        </p:blipFill>
        <p:spPr bwMode="auto">
          <a:xfrm>
            <a:off x="20" y="-12128"/>
            <a:ext cx="4653063"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6240" y="2085703"/>
            <a:ext cx="6169079"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820E572-D9EF-4404-ADA2-DD3FB2F2821A}"/>
              </a:ext>
            </a:extLst>
          </p:cNvPr>
          <p:cNvSpPr>
            <a:spLocks noGrp="1"/>
          </p:cNvSpPr>
          <p:nvPr>
            <p:ph sz="half" idx="2"/>
          </p:nvPr>
        </p:nvSpPr>
        <p:spPr>
          <a:xfrm>
            <a:off x="5180251" y="2198914"/>
            <a:ext cx="6366484" cy="3670180"/>
          </a:xfrm>
        </p:spPr>
        <p:txBody>
          <a:bodyPr vert="horz" lIns="0" tIns="45720" rIns="0" bIns="45720" rtlCol="0">
            <a:normAutofit/>
          </a:bodyPr>
          <a:lstStyle/>
          <a:p>
            <a:pPr defTabSz="914400"/>
            <a:r>
              <a:rPr lang="en-US" sz="2800" cap="none" dirty="0"/>
              <a:t>“We do the best we can do.  We love our students, and we want them to learn to read and write and think well.  But home is chaotic, there isn’t always enough to eat, they have no books and magazines, they work two jobs, they have a family to look after, they’ve always struggled in school…the poor dears, what can we expect?”</a:t>
            </a:r>
            <a:endParaRPr lang="en-US" sz="2800" dirty="0"/>
          </a:p>
        </p:txBody>
      </p:sp>
    </p:spTree>
    <p:extLst>
      <p:ext uri="{BB962C8B-B14F-4D97-AF65-F5344CB8AC3E}">
        <p14:creationId xmlns:p14="http://schemas.microsoft.com/office/powerpoint/2010/main" val="55682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6" y="4953000"/>
            <a:ext cx="12185778"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65FE577A-AD50-49BD-9C8A-7DFB8C5006AC}"/>
              </a:ext>
            </a:extLst>
          </p:cNvPr>
          <p:cNvSpPr>
            <a:spLocks noGrp="1"/>
          </p:cNvSpPr>
          <p:nvPr>
            <p:ph type="title"/>
          </p:nvPr>
        </p:nvSpPr>
        <p:spPr>
          <a:xfrm>
            <a:off x="1066522" y="5252936"/>
            <a:ext cx="10055780" cy="1028715"/>
          </a:xfrm>
        </p:spPr>
        <p:txBody>
          <a:bodyPr vert="horz" lIns="91440" tIns="45720" rIns="91440" bIns="45720" rtlCol="0" anchor="b">
            <a:normAutofit/>
          </a:bodyPr>
          <a:lstStyle/>
          <a:p>
            <a:pPr algn="ctr" defTabSz="914400"/>
            <a:r>
              <a:rPr lang="en-US" sz="4800" dirty="0">
                <a:solidFill>
                  <a:srgbClr val="FFFFFF"/>
                </a:solidFill>
              </a:rPr>
              <a:t>High Expectations</a:t>
            </a:r>
          </a:p>
        </p:txBody>
      </p:sp>
      <p:sp>
        <p:nvSpPr>
          <p:cNvPr id="23" name="Rectangle 22">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 y="4906176"/>
            <a:ext cx="12185778"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9" name="Content Placeholder 6">
            <a:extLst>
              <a:ext uri="{FF2B5EF4-FFF2-40B4-BE49-F238E27FC236}">
                <a16:creationId xmlns:a16="http://schemas.microsoft.com/office/drawing/2014/main" id="{93098055-5A0B-4B03-9C94-53DE50C26E11}"/>
              </a:ext>
            </a:extLst>
          </p:cNvPr>
          <p:cNvGraphicFramePr>
            <a:graphicFrameLocks noGrp="1"/>
          </p:cNvGraphicFramePr>
          <p:nvPr>
            <p:ph sz="half" idx="2"/>
            <p:extLst>
              <p:ext uri="{D42A27DB-BD31-4B8C-83A1-F6EECF244321}">
                <p14:modId xmlns:p14="http://schemas.microsoft.com/office/powerpoint/2010/main" val="2355197546"/>
              </p:ext>
            </p:extLst>
          </p:nvPr>
        </p:nvGraphicFramePr>
        <p:xfrm>
          <a:off x="643298" y="643467"/>
          <a:ext cx="10897638"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283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9590-8517-44CE-BEB0-BE68F8193BDB}"/>
              </a:ext>
            </a:extLst>
          </p:cNvPr>
          <p:cNvSpPr>
            <a:spLocks noGrp="1"/>
          </p:cNvSpPr>
          <p:nvPr>
            <p:ph type="title"/>
          </p:nvPr>
        </p:nvSpPr>
        <p:spPr>
          <a:xfrm>
            <a:off x="3808412" y="988905"/>
            <a:ext cx="7344363" cy="780196"/>
          </a:xfrm>
        </p:spPr>
        <p:txBody>
          <a:bodyPr/>
          <a:lstStyle/>
          <a:p>
            <a:r>
              <a:rPr lang="en-US" dirty="0"/>
              <a:t>Step 2:  Planning Instruction</a:t>
            </a:r>
          </a:p>
        </p:txBody>
      </p:sp>
      <p:sp>
        <p:nvSpPr>
          <p:cNvPr id="3" name="Content Placeholder 2">
            <a:extLst>
              <a:ext uri="{FF2B5EF4-FFF2-40B4-BE49-F238E27FC236}">
                <a16:creationId xmlns:a16="http://schemas.microsoft.com/office/drawing/2014/main" id="{6AC752DE-FAD1-435C-AE02-A3DD3E872085}"/>
              </a:ext>
            </a:extLst>
          </p:cNvPr>
          <p:cNvSpPr>
            <a:spLocks noGrp="1"/>
          </p:cNvSpPr>
          <p:nvPr>
            <p:ph sz="half" idx="2"/>
          </p:nvPr>
        </p:nvSpPr>
        <p:spPr/>
        <p:txBody>
          <a:bodyPr/>
          <a:lstStyle/>
          <a:p>
            <a:pPr>
              <a:buFont typeface="Arial" panose="020B0604020202020204" pitchFamily="34" charset="0"/>
              <a:buChar char="•"/>
            </a:pPr>
            <a:r>
              <a:rPr lang="en-US" sz="2400" dirty="0"/>
              <a:t> Personalize</a:t>
            </a:r>
          </a:p>
          <a:p>
            <a:pPr>
              <a:buFont typeface="Arial" panose="020B0604020202020204" pitchFamily="34" charset="0"/>
              <a:buChar char="•"/>
            </a:pPr>
            <a:r>
              <a:rPr lang="en-US" sz="2400" dirty="0"/>
              <a:t> Accommodate</a:t>
            </a:r>
          </a:p>
          <a:p>
            <a:pPr>
              <a:buFont typeface="Arial" panose="020B0604020202020204" pitchFamily="34" charset="0"/>
              <a:buChar char="•"/>
            </a:pPr>
            <a:r>
              <a:rPr lang="en-US" sz="2400" dirty="0"/>
              <a:t> Scaffold</a:t>
            </a:r>
          </a:p>
          <a:p>
            <a:pPr>
              <a:buFont typeface="Arial" panose="020B0604020202020204" pitchFamily="34" charset="0"/>
              <a:buChar char="•"/>
            </a:pPr>
            <a:r>
              <a:rPr lang="en-US" sz="2400" dirty="0"/>
              <a:t> Activate Background Knowledge</a:t>
            </a:r>
          </a:p>
        </p:txBody>
      </p:sp>
    </p:spTree>
    <p:extLst>
      <p:ext uri="{BB962C8B-B14F-4D97-AF65-F5344CB8AC3E}">
        <p14:creationId xmlns:p14="http://schemas.microsoft.com/office/powerpoint/2010/main" val="177173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4FD0B9C-55E2-4546-957D-6978743FF727}"/>
              </a:ext>
            </a:extLst>
          </p:cNvPr>
          <p:cNvSpPr>
            <a:spLocks noGrp="1"/>
          </p:cNvSpPr>
          <p:nvPr>
            <p:ph sz="half" idx="4294967295"/>
          </p:nvPr>
        </p:nvSpPr>
        <p:spPr>
          <a:xfrm>
            <a:off x="494958" y="838200"/>
            <a:ext cx="3084041" cy="4846319"/>
          </a:xfrm>
          <a:prstGeom prst="rect">
            <a:avLst/>
          </a:prstGeom>
        </p:spPr>
        <p:txBody>
          <a:bodyPr vert="horz" lIns="0" tIns="45720" rIns="0" bIns="45720" rtlCol="0">
            <a:noAutofit/>
          </a:bodyPr>
          <a:lstStyle/>
          <a:p>
            <a:pPr algn="ctr" defTabSz="914400"/>
            <a:r>
              <a:rPr lang="en-US" sz="3600" dirty="0">
                <a:solidFill>
                  <a:srgbClr val="FFFFFF"/>
                </a:solidFill>
              </a:rPr>
              <a:t>Identify a particularly effective learning experience you have engaged in and what made the experience effective for you.</a:t>
            </a:r>
          </a:p>
          <a:p>
            <a:pPr defTabSz="914400"/>
            <a:endParaRPr lang="en-US" sz="3600" dirty="0">
              <a:solidFill>
                <a:srgbClr val="FFFFFF"/>
              </a:solidFill>
            </a:endParaRPr>
          </a:p>
        </p:txBody>
      </p:sp>
      <p:sp>
        <p:nvSpPr>
          <p:cNvPr id="21" name="Rectangle 2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Light Bulb and Gear">
            <a:extLst>
              <a:ext uri="{FF2B5EF4-FFF2-40B4-BE49-F238E27FC236}">
                <a16:creationId xmlns:a16="http://schemas.microsoft.com/office/drawing/2014/main" id="{EB75149C-662B-4C33-8ABD-9228CB7B77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50017" y="640080"/>
            <a:ext cx="5577840" cy="5577840"/>
          </a:xfrm>
          <a:prstGeom prst="rect">
            <a:avLst/>
          </a:prstGeom>
        </p:spPr>
      </p:pic>
    </p:spTree>
    <p:extLst>
      <p:ext uri="{BB962C8B-B14F-4D97-AF65-F5344CB8AC3E}">
        <p14:creationId xmlns:p14="http://schemas.microsoft.com/office/powerpoint/2010/main" val="295720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6A6227-2D97-4C39-A15B-230094317777}"/>
              </a:ext>
            </a:extLst>
          </p:cNvPr>
          <p:cNvSpPr>
            <a:spLocks noGrp="1"/>
          </p:cNvSpPr>
          <p:nvPr>
            <p:ph idx="1"/>
          </p:nvPr>
        </p:nvSpPr>
        <p:spPr>
          <a:xfrm>
            <a:off x="3732212" y="1845734"/>
            <a:ext cx="7584153" cy="4023360"/>
          </a:xfrm>
        </p:spPr>
        <p:txBody>
          <a:bodyPr/>
          <a:lstStyle/>
          <a:p>
            <a:r>
              <a:rPr lang="en-US" sz="2400" dirty="0"/>
              <a:t>Customizing the learning experience for students, allowing them to learn according to their unique skills, abilities, preferences, background, and experiences.</a:t>
            </a:r>
          </a:p>
          <a:p>
            <a:endParaRPr lang="en-US" dirty="0"/>
          </a:p>
        </p:txBody>
      </p:sp>
      <p:sp>
        <p:nvSpPr>
          <p:cNvPr id="4" name="TextBox 3">
            <a:extLst>
              <a:ext uri="{FF2B5EF4-FFF2-40B4-BE49-F238E27FC236}">
                <a16:creationId xmlns:a16="http://schemas.microsoft.com/office/drawing/2014/main" id="{69B6CAC7-2324-4469-9F4D-6659C8469E64}"/>
              </a:ext>
            </a:extLst>
          </p:cNvPr>
          <p:cNvSpPr txBox="1"/>
          <p:nvPr/>
        </p:nvSpPr>
        <p:spPr>
          <a:xfrm>
            <a:off x="3732212" y="988906"/>
            <a:ext cx="6096000" cy="769441"/>
          </a:xfrm>
          <a:prstGeom prst="rect">
            <a:avLst/>
          </a:prstGeom>
          <a:noFill/>
        </p:spPr>
        <p:txBody>
          <a:bodyPr wrap="square">
            <a:spAutoFit/>
          </a:bodyPr>
          <a:lstStyle/>
          <a:p>
            <a:r>
              <a:rPr lang="en-US" sz="4400" dirty="0"/>
              <a:t>Personalized Learning</a:t>
            </a:r>
          </a:p>
        </p:txBody>
      </p:sp>
    </p:spTree>
    <p:extLst>
      <p:ext uri="{BB962C8B-B14F-4D97-AF65-F5344CB8AC3E}">
        <p14:creationId xmlns:p14="http://schemas.microsoft.com/office/powerpoint/2010/main" val="33536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409B02-A604-4F61-B18F-BE5333291074}"/>
              </a:ext>
            </a:extLst>
          </p:cNvPr>
          <p:cNvSpPr>
            <a:spLocks noGrp="1"/>
          </p:cNvSpPr>
          <p:nvPr>
            <p:ph type="title"/>
          </p:nvPr>
        </p:nvSpPr>
        <p:spPr>
          <a:xfrm>
            <a:off x="3808412" y="1066800"/>
            <a:ext cx="7344363" cy="551596"/>
          </a:xfrm>
        </p:spPr>
        <p:txBody>
          <a:bodyPr/>
          <a:lstStyle/>
          <a:p>
            <a:r>
              <a:rPr lang="en-US" dirty="0"/>
              <a:t>Benefits</a:t>
            </a:r>
          </a:p>
        </p:txBody>
      </p:sp>
      <p:sp>
        <p:nvSpPr>
          <p:cNvPr id="5" name="Content Placeholder 4">
            <a:extLst>
              <a:ext uri="{FF2B5EF4-FFF2-40B4-BE49-F238E27FC236}">
                <a16:creationId xmlns:a16="http://schemas.microsoft.com/office/drawing/2014/main" id="{769B7F6A-F316-4BFC-8745-7AEFB46EEE62}"/>
              </a:ext>
            </a:extLst>
          </p:cNvPr>
          <p:cNvSpPr>
            <a:spLocks noGrp="1"/>
          </p:cNvSpPr>
          <p:nvPr>
            <p:ph sz="half" idx="2"/>
          </p:nvPr>
        </p:nvSpPr>
        <p:spPr/>
        <p:txBody>
          <a:bodyPr/>
          <a:lstStyle/>
          <a:p>
            <a:pPr marL="182880" indent="-182880" rtl="0" fontAlgn="base">
              <a:spcBef>
                <a:spcPts val="0"/>
              </a:spcBef>
              <a:spcAft>
                <a:spcPts val="600"/>
              </a:spcAft>
              <a:buFont typeface="Arial" panose="020B0604020202020204" pitchFamily="34" charset="0"/>
              <a:buChar char="•"/>
            </a:pPr>
            <a:r>
              <a:rPr lang="en-US" sz="2400" b="0" i="0" u="none" strike="noStrike" dirty="0">
                <a:solidFill>
                  <a:srgbClr val="595959"/>
                </a:solidFill>
                <a:effectLst/>
                <a:latin typeface="Quattrocento Sans"/>
              </a:rPr>
              <a:t>Helps learners feel valued and gain a sense of connection to what is being taught. </a:t>
            </a:r>
          </a:p>
          <a:p>
            <a:pPr marL="182880" indent="-182880" rtl="0" fontAlgn="base">
              <a:spcBef>
                <a:spcPts val="0"/>
              </a:spcBef>
              <a:spcAft>
                <a:spcPts val="600"/>
              </a:spcAft>
              <a:buFont typeface="Arial" panose="020B0604020202020204" pitchFamily="34" charset="0"/>
              <a:buChar char="•"/>
            </a:pPr>
            <a:r>
              <a:rPr lang="en-US" sz="2400" b="0" i="0" u="none" strike="noStrike" dirty="0">
                <a:solidFill>
                  <a:srgbClr val="595959"/>
                </a:solidFill>
                <a:effectLst/>
                <a:latin typeface="Quattrocento Sans"/>
              </a:rPr>
              <a:t>Involves students as active participants in their education. </a:t>
            </a:r>
          </a:p>
          <a:p>
            <a:pPr marL="182880" indent="-182880" rtl="0" fontAlgn="base">
              <a:spcBef>
                <a:spcPts val="0"/>
              </a:spcBef>
              <a:spcAft>
                <a:spcPts val="600"/>
              </a:spcAft>
              <a:buFont typeface="Arial" panose="020B0604020202020204" pitchFamily="34" charset="0"/>
              <a:buChar char="•"/>
            </a:pPr>
            <a:r>
              <a:rPr lang="en-US" sz="2400" b="0" i="0" u="none" strike="noStrike" dirty="0">
                <a:solidFill>
                  <a:srgbClr val="595959"/>
                </a:solidFill>
                <a:effectLst/>
                <a:latin typeface="Quattrocento Sans"/>
              </a:rPr>
              <a:t>Increases levels of engagement.</a:t>
            </a:r>
          </a:p>
          <a:p>
            <a:endParaRPr lang="en-US" dirty="0"/>
          </a:p>
        </p:txBody>
      </p:sp>
    </p:spTree>
    <p:extLst>
      <p:ext uri="{BB962C8B-B14F-4D97-AF65-F5344CB8AC3E}">
        <p14:creationId xmlns:p14="http://schemas.microsoft.com/office/powerpoint/2010/main" val="429103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90CF1-FEA2-4215-A8FD-D84A7B052D43}"/>
              </a:ext>
            </a:extLst>
          </p:cNvPr>
          <p:cNvSpPr>
            <a:spLocks noGrp="1"/>
          </p:cNvSpPr>
          <p:nvPr>
            <p:ph type="title"/>
          </p:nvPr>
        </p:nvSpPr>
        <p:spPr>
          <a:xfrm>
            <a:off x="3808412" y="988905"/>
            <a:ext cx="7344363" cy="702301"/>
          </a:xfrm>
        </p:spPr>
        <p:txBody>
          <a:bodyPr/>
          <a:lstStyle/>
          <a:p>
            <a:r>
              <a:rPr lang="en-US" sz="4400" dirty="0"/>
              <a:t>Personalized Learning Strategies</a:t>
            </a:r>
          </a:p>
        </p:txBody>
      </p:sp>
      <p:sp>
        <p:nvSpPr>
          <p:cNvPr id="3" name="Content Placeholder 2">
            <a:extLst>
              <a:ext uri="{FF2B5EF4-FFF2-40B4-BE49-F238E27FC236}">
                <a16:creationId xmlns:a16="http://schemas.microsoft.com/office/drawing/2014/main" id="{F96F5953-F2DD-479A-986C-90FF1C8BF92F}"/>
              </a:ext>
            </a:extLst>
          </p:cNvPr>
          <p:cNvSpPr>
            <a:spLocks noGrp="1"/>
          </p:cNvSpPr>
          <p:nvPr>
            <p:ph sz="half" idx="2"/>
          </p:nvPr>
        </p:nvSpPr>
        <p:spPr/>
        <p:txBody>
          <a:bodyPr/>
          <a:lstStyle/>
          <a:p>
            <a:pPr>
              <a:buFont typeface="Arial" panose="020B0604020202020204" pitchFamily="34" charset="0"/>
              <a:buChar char="•"/>
            </a:pPr>
            <a:r>
              <a:rPr lang="en-US" dirty="0"/>
              <a:t>Choice Boards</a:t>
            </a:r>
          </a:p>
          <a:p>
            <a:pPr>
              <a:buFont typeface="Arial" panose="020B0604020202020204" pitchFamily="34" charset="0"/>
              <a:buChar char="•"/>
            </a:pPr>
            <a:r>
              <a:rPr lang="en-US" dirty="0"/>
              <a:t>Project-Based Learning</a:t>
            </a:r>
          </a:p>
          <a:p>
            <a:pPr>
              <a:buFont typeface="Arial" panose="020B0604020202020204" pitchFamily="34" charset="0"/>
              <a:buChar char="•"/>
            </a:pPr>
            <a:r>
              <a:rPr lang="en-US" dirty="0"/>
              <a:t>Tiered Learning Targets</a:t>
            </a:r>
          </a:p>
          <a:p>
            <a:pPr>
              <a:buFont typeface="Arial" panose="020B0604020202020204" pitchFamily="34" charset="0"/>
              <a:buChar char="•"/>
            </a:pPr>
            <a:r>
              <a:rPr lang="en-US" dirty="0"/>
              <a:t>Inquiry-Based Learning</a:t>
            </a:r>
          </a:p>
          <a:p>
            <a:pPr>
              <a:buFont typeface="Arial" panose="020B0604020202020204" pitchFamily="34" charset="0"/>
              <a:buChar char="•"/>
            </a:pPr>
            <a:r>
              <a:rPr lang="en-US" dirty="0"/>
              <a:t>Learning Stations</a:t>
            </a:r>
          </a:p>
          <a:p>
            <a:pPr>
              <a:buFont typeface="Arial" panose="020B0604020202020204" pitchFamily="34" charset="0"/>
              <a:buChar char="•"/>
            </a:pPr>
            <a:r>
              <a:rPr lang="en-US" dirty="0"/>
              <a:t>Goal-setting</a:t>
            </a:r>
          </a:p>
          <a:p>
            <a:pPr>
              <a:buFont typeface="Arial" panose="020B0604020202020204" pitchFamily="34" charset="0"/>
              <a:buChar char="•"/>
            </a:pPr>
            <a:r>
              <a:rPr lang="en-US" dirty="0"/>
              <a:t>Flexible seating arrangements</a:t>
            </a:r>
          </a:p>
          <a:p>
            <a:pPr>
              <a:buFont typeface="Arial" panose="020B0604020202020204" pitchFamily="34" charset="0"/>
              <a:buChar char="•"/>
            </a:pPr>
            <a:r>
              <a:rPr lang="en-US" dirty="0"/>
              <a:t>Flipped instruction</a:t>
            </a:r>
          </a:p>
          <a:p>
            <a:pPr>
              <a:buFont typeface="Arial" panose="020B0604020202020204" pitchFamily="34" charset="0"/>
              <a:buChar char="•"/>
            </a:pPr>
            <a:r>
              <a:rPr lang="en-US" dirty="0"/>
              <a:t>Mine their experiences</a:t>
            </a:r>
          </a:p>
        </p:txBody>
      </p:sp>
    </p:spTree>
    <p:extLst>
      <p:ext uri="{BB962C8B-B14F-4D97-AF65-F5344CB8AC3E}">
        <p14:creationId xmlns:p14="http://schemas.microsoft.com/office/powerpoint/2010/main" val="79739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7D3C-B277-4C9A-BF89-AC16E94C310C}"/>
              </a:ext>
            </a:extLst>
          </p:cNvPr>
          <p:cNvSpPr>
            <a:spLocks noGrp="1"/>
          </p:cNvSpPr>
          <p:nvPr>
            <p:ph type="title"/>
          </p:nvPr>
        </p:nvSpPr>
        <p:spPr>
          <a:xfrm>
            <a:off x="3808412" y="1066800"/>
            <a:ext cx="7344363" cy="856396"/>
          </a:xfrm>
        </p:spPr>
        <p:txBody>
          <a:bodyPr/>
          <a:lstStyle/>
          <a:p>
            <a:r>
              <a:rPr lang="en-US" dirty="0"/>
              <a:t>Accommodations</a:t>
            </a:r>
          </a:p>
        </p:txBody>
      </p:sp>
      <p:sp>
        <p:nvSpPr>
          <p:cNvPr id="3" name="Content Placeholder 2">
            <a:extLst>
              <a:ext uri="{FF2B5EF4-FFF2-40B4-BE49-F238E27FC236}">
                <a16:creationId xmlns:a16="http://schemas.microsoft.com/office/drawing/2014/main" id="{5F253B6F-DDAA-4F44-B4B8-EE261CC32B52}"/>
              </a:ext>
            </a:extLst>
          </p:cNvPr>
          <p:cNvSpPr>
            <a:spLocks noGrp="1"/>
          </p:cNvSpPr>
          <p:nvPr>
            <p:ph sz="half" idx="2"/>
          </p:nvPr>
        </p:nvSpPr>
        <p:spPr/>
        <p:txBody>
          <a:bodyPr/>
          <a:lstStyle/>
          <a:p>
            <a:pPr marL="0" indent="0">
              <a:buNone/>
            </a:pPr>
            <a:r>
              <a:rPr lang="en-US" sz="2400" b="0" i="0" u="none" strike="noStrike" dirty="0">
                <a:solidFill>
                  <a:srgbClr val="595959"/>
                </a:solidFill>
                <a:effectLst/>
                <a:latin typeface="Quattrocento Sans"/>
              </a:rPr>
              <a:t>“Accommodations are practices and procedures that provide equitable access during instruction and assessments for students with disabilities that do not alter the validity, score interpretation, reliability, or security of the assessment. Accommodations are intended to reduce or even eliminate the effects of a student’s disability; they do not reduce learning expectations.”</a:t>
            </a:r>
          </a:p>
          <a:p>
            <a:pPr marL="0" indent="0">
              <a:buNone/>
            </a:pPr>
            <a:endParaRPr lang="en-US" sz="1800" dirty="0">
              <a:solidFill>
                <a:srgbClr val="595959"/>
              </a:solidFill>
              <a:latin typeface="Quattrocento Sans"/>
            </a:endParaRPr>
          </a:p>
          <a:p>
            <a:pPr marL="0" indent="0">
              <a:buNone/>
            </a:pPr>
            <a:r>
              <a:rPr lang="en-US" sz="1800" b="0" i="0" u="none" strike="noStrike" dirty="0">
                <a:solidFill>
                  <a:srgbClr val="595959"/>
                </a:solidFill>
                <a:effectLst/>
                <a:latin typeface="Quattrocento Sans"/>
              </a:rPr>
              <a:t>Utah Participation and Accommodations Policy 2020-2021: </a:t>
            </a:r>
            <a:r>
              <a:rPr lang="en-US" sz="1800" b="0" i="0" u="sng" strike="noStrike" dirty="0">
                <a:solidFill>
                  <a:srgbClr val="0097A7"/>
                </a:solidFill>
                <a:effectLst/>
                <a:latin typeface="Quattrocento Sans"/>
                <a:hlinkClick r:id="rId2"/>
              </a:rPr>
              <a:t>https://www.schools.utah.gov/file/8bb3543b-5b56-4ebf-b4c2-40d84aa30b9b</a:t>
            </a:r>
            <a:endParaRPr lang="en-US" sz="1800" b="0" i="0" u="sng" strike="noStrike" dirty="0">
              <a:solidFill>
                <a:srgbClr val="0097A7"/>
              </a:solidFill>
              <a:effectLst/>
              <a:latin typeface="Quattrocento Sans"/>
            </a:endParaRPr>
          </a:p>
          <a:p>
            <a:pPr marL="0" indent="0">
              <a:buNone/>
            </a:pPr>
            <a:endParaRPr lang="en-US" sz="1800" u="sng" dirty="0">
              <a:solidFill>
                <a:srgbClr val="0097A7"/>
              </a:solidFill>
              <a:latin typeface="Quattrocento Sans"/>
            </a:endParaRPr>
          </a:p>
          <a:p>
            <a:pPr marL="0" indent="0">
              <a:buNone/>
            </a:pPr>
            <a:endParaRPr lang="en-US" dirty="0"/>
          </a:p>
        </p:txBody>
      </p:sp>
    </p:spTree>
    <p:extLst>
      <p:ext uri="{BB962C8B-B14F-4D97-AF65-F5344CB8AC3E}">
        <p14:creationId xmlns:p14="http://schemas.microsoft.com/office/powerpoint/2010/main" val="14708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DA0F0-0E62-4021-B951-FA76D98ABF4E}"/>
              </a:ext>
            </a:extLst>
          </p:cNvPr>
          <p:cNvSpPr>
            <a:spLocks noGrp="1"/>
          </p:cNvSpPr>
          <p:nvPr>
            <p:ph type="title"/>
          </p:nvPr>
        </p:nvSpPr>
        <p:spPr>
          <a:xfrm>
            <a:off x="3808412" y="964956"/>
            <a:ext cx="7344363" cy="702301"/>
          </a:xfrm>
        </p:spPr>
        <p:txBody>
          <a:bodyPr/>
          <a:lstStyle/>
          <a:p>
            <a:r>
              <a:rPr lang="en-US" dirty="0"/>
              <a:t>Success Criteria</a:t>
            </a:r>
          </a:p>
        </p:txBody>
      </p:sp>
      <p:graphicFrame>
        <p:nvGraphicFramePr>
          <p:cNvPr id="4" name="Table 3">
            <a:extLst>
              <a:ext uri="{FF2B5EF4-FFF2-40B4-BE49-F238E27FC236}">
                <a16:creationId xmlns:a16="http://schemas.microsoft.com/office/drawing/2014/main" id="{89079D17-1813-455B-920A-F9FFBB107C80}"/>
              </a:ext>
            </a:extLst>
          </p:cNvPr>
          <p:cNvGraphicFramePr>
            <a:graphicFrameLocks noGrp="1"/>
          </p:cNvGraphicFramePr>
          <p:nvPr>
            <p:extLst>
              <p:ext uri="{D42A27DB-BD31-4B8C-83A1-F6EECF244321}">
                <p14:modId xmlns:p14="http://schemas.microsoft.com/office/powerpoint/2010/main" val="1593131535"/>
              </p:ext>
            </p:extLst>
          </p:nvPr>
        </p:nvGraphicFramePr>
        <p:xfrm>
          <a:off x="3961732" y="1981200"/>
          <a:ext cx="7037721" cy="4114800"/>
        </p:xfrm>
        <a:graphic>
          <a:graphicData uri="http://schemas.openxmlformats.org/drawingml/2006/table">
            <a:tbl>
              <a:tblPr/>
              <a:tblGrid>
                <a:gridCol w="3279874">
                  <a:extLst>
                    <a:ext uri="{9D8B030D-6E8A-4147-A177-3AD203B41FA5}">
                      <a16:colId xmlns:a16="http://schemas.microsoft.com/office/drawing/2014/main" val="577668672"/>
                    </a:ext>
                  </a:extLst>
                </a:gridCol>
                <a:gridCol w="3757847">
                  <a:extLst>
                    <a:ext uri="{9D8B030D-6E8A-4147-A177-3AD203B41FA5}">
                      <a16:colId xmlns:a16="http://schemas.microsoft.com/office/drawing/2014/main" val="701940060"/>
                    </a:ext>
                  </a:extLst>
                </a:gridCol>
              </a:tblGrid>
              <a:tr h="582373">
                <a:tc>
                  <a:txBody>
                    <a:bodyPr/>
                    <a:lstStyle/>
                    <a:p>
                      <a:pPr rtl="0" fontAlgn="t">
                        <a:spcBef>
                          <a:spcPts val="0"/>
                        </a:spcBef>
                        <a:spcAft>
                          <a:spcPts val="0"/>
                        </a:spcAft>
                      </a:pPr>
                      <a:r>
                        <a:rPr lang="en-US" sz="1800" b="1" i="0" u="none" strike="noStrike" dirty="0">
                          <a:solidFill>
                            <a:srgbClr val="000000"/>
                          </a:solidFill>
                          <a:effectLst/>
                          <a:latin typeface="Quattrocento Sans"/>
                        </a:rPr>
                        <a:t>Learning Intentions</a:t>
                      </a:r>
                      <a:endParaRPr lang="en-US"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1" i="0" u="none" strike="noStrike">
                          <a:solidFill>
                            <a:srgbClr val="000000"/>
                          </a:solidFill>
                          <a:effectLst/>
                          <a:latin typeface="Quattrocento Sans"/>
                        </a:rPr>
                        <a:t>Success Criteria</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796197536"/>
                  </a:ext>
                </a:extLst>
              </a:tr>
              <a:tr h="1155199">
                <a:tc>
                  <a:txBody>
                    <a:bodyPr/>
                    <a:lstStyle/>
                    <a:p>
                      <a:pPr rtl="0" fontAlgn="t">
                        <a:spcBef>
                          <a:spcPts val="0"/>
                        </a:spcBef>
                        <a:spcAft>
                          <a:spcPts val="0"/>
                        </a:spcAft>
                      </a:pPr>
                      <a:r>
                        <a:rPr lang="en-US" sz="1600" b="0" i="0" u="none" strike="noStrike" dirty="0">
                          <a:solidFill>
                            <a:srgbClr val="595959"/>
                          </a:solidFill>
                          <a:effectLst/>
                          <a:latin typeface="Quattrocento Sans"/>
                        </a:rPr>
                        <a:t>Participants will understand the six steps of the High Quality Instruction (HQI) cycle.</a:t>
                      </a:r>
                      <a:endParaRPr lang="en-US"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595959"/>
                          </a:solidFill>
                          <a:effectLst/>
                          <a:latin typeface="Quattrocento Sans"/>
                        </a:rPr>
                        <a:t>I can name the six steps of the High Quality Instruction (HQI) cycle.</a:t>
                      </a:r>
                      <a:endParaRPr lang="en-US"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43211189"/>
                  </a:ext>
                </a:extLst>
              </a:tr>
              <a:tr h="2377228">
                <a:tc>
                  <a:txBody>
                    <a:bodyPr/>
                    <a:lstStyle/>
                    <a:p>
                      <a:pPr rtl="0" fontAlgn="t">
                        <a:spcBef>
                          <a:spcPts val="0"/>
                        </a:spcBef>
                        <a:spcAft>
                          <a:spcPts val="0"/>
                        </a:spcAft>
                      </a:pPr>
                      <a:endParaRPr lang="en-US" sz="1600" b="0" i="0" u="none" strike="noStrike" dirty="0">
                        <a:solidFill>
                          <a:srgbClr val="595959"/>
                        </a:solidFill>
                        <a:effectLst/>
                        <a:latin typeface="Quattrocento Sans"/>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595959"/>
                          </a:solidFill>
                          <a:effectLst/>
                          <a:latin typeface="Quattrocento Sans"/>
                        </a:rPr>
                        <a:t>I can identify an area of weakness within the HQI cycle that I will focus on improving.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94915861"/>
                  </a:ext>
                </a:extLst>
              </a:tr>
            </a:tbl>
          </a:graphicData>
        </a:graphic>
      </p:graphicFrame>
    </p:spTree>
    <p:extLst>
      <p:ext uri="{BB962C8B-B14F-4D97-AF65-F5344CB8AC3E}">
        <p14:creationId xmlns:p14="http://schemas.microsoft.com/office/powerpoint/2010/main" val="428911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DDC7E-ED35-4806-8CB5-A6AE87367929}"/>
              </a:ext>
            </a:extLst>
          </p:cNvPr>
          <p:cNvSpPr>
            <a:spLocks noGrp="1"/>
          </p:cNvSpPr>
          <p:nvPr>
            <p:ph type="title"/>
          </p:nvPr>
        </p:nvSpPr>
        <p:spPr>
          <a:xfrm>
            <a:off x="3804647" y="988905"/>
            <a:ext cx="7344363" cy="702301"/>
          </a:xfrm>
        </p:spPr>
        <p:txBody>
          <a:bodyPr/>
          <a:lstStyle/>
          <a:p>
            <a:r>
              <a:rPr lang="en-US" dirty="0"/>
              <a:t>Accommodations</a:t>
            </a:r>
          </a:p>
        </p:txBody>
      </p:sp>
      <p:sp>
        <p:nvSpPr>
          <p:cNvPr id="3" name="Content Placeholder 2">
            <a:extLst>
              <a:ext uri="{FF2B5EF4-FFF2-40B4-BE49-F238E27FC236}">
                <a16:creationId xmlns:a16="http://schemas.microsoft.com/office/drawing/2014/main" id="{B0CB1CCA-D579-44E4-95AF-CB9D3AF4A13F}"/>
              </a:ext>
            </a:extLst>
          </p:cNvPr>
          <p:cNvSpPr>
            <a:spLocks noGrp="1"/>
          </p:cNvSpPr>
          <p:nvPr>
            <p:ph sz="half" idx="2"/>
          </p:nvPr>
        </p:nvSpPr>
        <p:spPr/>
        <p:txBody>
          <a:bodyPr/>
          <a:lstStyle/>
          <a:p>
            <a:pPr algn="l"/>
            <a:r>
              <a:rPr lang="en-US" b="0" i="0" dirty="0">
                <a:solidFill>
                  <a:srgbClr val="000000"/>
                </a:solidFill>
                <a:effectLst/>
                <a:latin typeface="Open Sans" panose="020B0606030504020204" pitchFamily="34" charset="0"/>
              </a:rPr>
              <a:t>An accommodation is not:</a:t>
            </a:r>
          </a:p>
          <a:p>
            <a:pPr algn="l">
              <a:buFont typeface="Arial" panose="020B0604020202020204" pitchFamily="34" charset="0"/>
              <a:buChar char="•"/>
            </a:pPr>
            <a:r>
              <a:rPr lang="en-US" b="0" i="0" dirty="0">
                <a:solidFill>
                  <a:srgbClr val="000000"/>
                </a:solidFill>
                <a:effectLst/>
                <a:latin typeface="Open Sans" panose="020B0606030504020204" pitchFamily="34" charset="0"/>
              </a:rPr>
              <a:t>A change to the content of instruction or performance expectations for students</a:t>
            </a:r>
          </a:p>
          <a:p>
            <a:pPr algn="l">
              <a:buFont typeface="Arial" panose="020B0604020202020204" pitchFamily="34" charset="0"/>
              <a:buChar char="•"/>
            </a:pPr>
            <a:r>
              <a:rPr lang="en-US" b="0" i="0" dirty="0">
                <a:solidFill>
                  <a:srgbClr val="000000"/>
                </a:solidFill>
                <a:effectLst/>
                <a:latin typeface="Open Sans" panose="020B0606030504020204" pitchFamily="34" charset="0"/>
              </a:rPr>
              <a:t>An interference or major change to the standards specified for students</a:t>
            </a:r>
          </a:p>
          <a:p>
            <a:pPr algn="l">
              <a:buFont typeface="Arial" panose="020B0604020202020204" pitchFamily="34" charset="0"/>
              <a:buChar char="•"/>
            </a:pPr>
            <a:r>
              <a:rPr lang="en-US" b="0" i="0" dirty="0">
                <a:solidFill>
                  <a:srgbClr val="000000"/>
                </a:solidFill>
                <a:effectLst/>
                <a:latin typeface="Open Sans" panose="020B0606030504020204" pitchFamily="34" charset="0"/>
              </a:rPr>
              <a:t>An alteration to the big idea or major learning outcomes expected of the instruction</a:t>
            </a:r>
          </a:p>
          <a:p>
            <a:pPr algn="l">
              <a:buFont typeface="Arial" panose="020B0604020202020204" pitchFamily="34" charset="0"/>
              <a:buChar char="•"/>
            </a:pPr>
            <a:endParaRPr lang="en-US" dirty="0">
              <a:solidFill>
                <a:srgbClr val="000000"/>
              </a:solidFill>
              <a:latin typeface="Open Sans" panose="020B0606030504020204" pitchFamily="34" charset="0"/>
            </a:endParaRPr>
          </a:p>
          <a:p>
            <a:pPr marL="0" indent="0">
              <a:buNone/>
            </a:pPr>
            <a:r>
              <a:rPr lang="fr-FR" sz="1800" b="0" i="0" u="none" strike="noStrike" dirty="0">
                <a:solidFill>
                  <a:srgbClr val="595959"/>
                </a:solidFill>
                <a:effectLst/>
                <a:latin typeface="Quattrocento Sans"/>
              </a:rPr>
              <a:t>IRIS Center: Accommodations. </a:t>
            </a:r>
            <a:r>
              <a:rPr lang="fr-FR" sz="1800" b="0" i="0" u="sng" strike="noStrike" dirty="0">
                <a:solidFill>
                  <a:srgbClr val="0097A7"/>
                </a:solidFill>
                <a:effectLst/>
                <a:latin typeface="Quattrocento Sans"/>
                <a:hlinkClick r:id="rId2"/>
              </a:rPr>
              <a:t>https://iris.peabody.vanderbilt.edu/module/agc/cresource/q2/p11/#content</a:t>
            </a:r>
            <a:endParaRPr lang="fr-FR" sz="1800" b="0" i="0" u="none" strike="noStrike" dirty="0">
              <a:solidFill>
                <a:srgbClr val="595959"/>
              </a:solidFill>
              <a:effectLst/>
              <a:latin typeface="Quattrocento Sans"/>
            </a:endParaRP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403133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EEF1D-C9A3-40A0-BCFE-63D0EE3B9762}"/>
              </a:ext>
            </a:extLst>
          </p:cNvPr>
          <p:cNvSpPr txBox="1"/>
          <p:nvPr/>
        </p:nvSpPr>
        <p:spPr>
          <a:xfrm>
            <a:off x="6780212" y="2057400"/>
            <a:ext cx="5181600" cy="2954655"/>
          </a:xfrm>
          <a:prstGeom prst="rect">
            <a:avLst/>
          </a:prstGeom>
          <a:noFill/>
        </p:spPr>
        <p:txBody>
          <a:bodyPr wrap="square">
            <a:spAutoFit/>
          </a:bodyPr>
          <a:lstStyle/>
          <a:p>
            <a:pPr rtl="0">
              <a:spcBef>
                <a:spcPts val="0"/>
              </a:spcBef>
              <a:spcAft>
                <a:spcPts val="1200"/>
              </a:spcAft>
            </a:pPr>
            <a:r>
              <a:rPr lang="en-US" sz="2400" b="1" i="0" u="sng" dirty="0">
                <a:solidFill>
                  <a:srgbClr val="595959"/>
                </a:solidFill>
                <a:effectLst/>
                <a:latin typeface="Quattrocento Sans"/>
              </a:rPr>
              <a:t>Materials Accommodations  </a:t>
            </a:r>
            <a:endParaRPr lang="en-US" b="0" dirty="0">
              <a:effectLst/>
            </a:endParaRPr>
          </a:p>
          <a:p>
            <a:pPr marL="182880" indent="-182880"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Quattrocento Sans"/>
              </a:rPr>
              <a:t>Ensure text is accessible for students (consider reading level, language, and/or visual needs).</a:t>
            </a:r>
          </a:p>
          <a:p>
            <a:pPr marL="182880" indent="-182880" rtl="0" fontAlgn="base">
              <a:spcBef>
                <a:spcPts val="0"/>
              </a:spcBef>
              <a:spcAft>
                <a:spcPts val="1200"/>
              </a:spcAft>
              <a:buFont typeface="Arial" panose="020B0604020202020204" pitchFamily="34" charset="0"/>
              <a:buChar char="•"/>
            </a:pPr>
            <a:r>
              <a:rPr lang="en-US" sz="1800" b="0" i="0" u="none" strike="noStrike" dirty="0">
                <a:solidFill>
                  <a:srgbClr val="595959"/>
                </a:solidFill>
                <a:effectLst/>
                <a:latin typeface="Quattrocento Sans"/>
              </a:rPr>
              <a:t>Ensure video/media is captioned and described (including captions in native languages).</a:t>
            </a:r>
          </a:p>
          <a:p>
            <a:pPr rtl="0">
              <a:spcBef>
                <a:spcPts val="0"/>
              </a:spcBef>
              <a:spcAft>
                <a:spcPts val="1200"/>
              </a:spcAft>
            </a:pPr>
            <a:r>
              <a:rPr lang="en-US" sz="2400" b="1" i="0" u="sng" dirty="0">
                <a:solidFill>
                  <a:srgbClr val="595959"/>
                </a:solidFill>
                <a:effectLst/>
                <a:latin typeface="Quattrocento Sans"/>
              </a:rPr>
              <a:t>Assistive Technology</a:t>
            </a:r>
            <a:endParaRPr lang="en-US" b="0" dirty="0">
              <a:effectLst/>
            </a:endParaRPr>
          </a:p>
          <a:p>
            <a:pPr marL="182880" indent="-182880" rtl="0" fontAlgn="base">
              <a:spcBef>
                <a:spcPts val="0"/>
              </a:spcBef>
              <a:buFont typeface="Arial" panose="020B0604020202020204" pitchFamily="34" charset="0"/>
              <a:buChar char="•"/>
            </a:pPr>
            <a:r>
              <a:rPr lang="en-US" sz="1800" b="0" i="0" u="none" strike="noStrike" dirty="0">
                <a:solidFill>
                  <a:srgbClr val="595959"/>
                </a:solidFill>
                <a:effectLst/>
                <a:latin typeface="Quattrocento Sans"/>
              </a:rPr>
              <a:t>Text-to-speech device integration. </a:t>
            </a:r>
          </a:p>
          <a:p>
            <a:pPr marL="182880" indent="-182880" rtl="0" fontAlgn="base">
              <a:spcBef>
                <a:spcPts val="0"/>
              </a:spcBef>
              <a:buFont typeface="Arial" panose="020B0604020202020204" pitchFamily="34" charset="0"/>
              <a:buChar char="•"/>
            </a:pPr>
            <a:r>
              <a:rPr lang="en-US" sz="1800" b="0" i="0" u="none" strike="noStrike" dirty="0">
                <a:solidFill>
                  <a:srgbClr val="595959"/>
                </a:solidFill>
                <a:effectLst/>
                <a:latin typeface="Quattrocento Sans"/>
              </a:rPr>
              <a:t>Digital note-taking tools.</a:t>
            </a:r>
          </a:p>
        </p:txBody>
      </p:sp>
      <p:sp>
        <p:nvSpPr>
          <p:cNvPr id="5" name="TextBox 4">
            <a:extLst>
              <a:ext uri="{FF2B5EF4-FFF2-40B4-BE49-F238E27FC236}">
                <a16:creationId xmlns:a16="http://schemas.microsoft.com/office/drawing/2014/main" id="{4B3D8C22-3351-4072-9CDD-66BBFCBE84E4}"/>
              </a:ext>
            </a:extLst>
          </p:cNvPr>
          <p:cNvSpPr txBox="1"/>
          <p:nvPr/>
        </p:nvSpPr>
        <p:spPr>
          <a:xfrm>
            <a:off x="1141412" y="1981200"/>
            <a:ext cx="5181600" cy="3508653"/>
          </a:xfrm>
          <a:prstGeom prst="rect">
            <a:avLst/>
          </a:prstGeom>
          <a:noFill/>
        </p:spPr>
        <p:txBody>
          <a:bodyPr wrap="square">
            <a:spAutoFit/>
          </a:bodyPr>
          <a:lstStyle/>
          <a:p>
            <a:pPr rtl="0">
              <a:spcBef>
                <a:spcPts val="0"/>
              </a:spcBef>
              <a:spcAft>
                <a:spcPts val="1200"/>
              </a:spcAft>
            </a:pPr>
            <a:r>
              <a:rPr lang="en-US" sz="2400" b="1" i="0" u="sng" dirty="0">
                <a:solidFill>
                  <a:srgbClr val="595959"/>
                </a:solidFill>
                <a:effectLst/>
                <a:latin typeface="Quattrocento Sans"/>
              </a:rPr>
              <a:t>Instructional Accommodations</a:t>
            </a:r>
            <a:r>
              <a:rPr lang="en-US" sz="3200" b="0" i="0" u="none" strike="noStrike" dirty="0">
                <a:solidFill>
                  <a:srgbClr val="595959"/>
                </a:solidFill>
                <a:effectLst/>
                <a:latin typeface="Quattrocento Sans"/>
              </a:rPr>
              <a:t> </a:t>
            </a:r>
            <a:endParaRPr lang="en-US" b="0" dirty="0">
              <a:effectLst/>
            </a:endParaRPr>
          </a:p>
          <a:p>
            <a:pPr marL="182880" indent="-182880"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Quattrocento Sans"/>
              </a:rPr>
              <a:t>Provide graphic organizers. </a:t>
            </a:r>
          </a:p>
          <a:p>
            <a:pPr marL="182880" indent="-182880"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Quattrocento Sans"/>
              </a:rPr>
              <a:t>Pair talking with writing.</a:t>
            </a:r>
          </a:p>
          <a:p>
            <a:pPr marL="182880" indent="-182880"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Quattrocento Sans"/>
              </a:rPr>
              <a:t>Multiple ways to respond; e.g., verbal vs. written</a:t>
            </a:r>
          </a:p>
          <a:p>
            <a:pPr marL="182880" indent="-182880"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Quattrocento Sans"/>
              </a:rPr>
              <a:t>Provide lesson notes to students.</a:t>
            </a:r>
          </a:p>
          <a:p>
            <a:pPr marL="182880" indent="-182880"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Quattrocento Sans"/>
              </a:rPr>
              <a:t>Provide key terms and definitions in advance.  </a:t>
            </a:r>
          </a:p>
          <a:p>
            <a:pPr marL="182880" indent="-182880"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Quattrocento Sans"/>
              </a:rPr>
              <a:t>Reduce the number of responses students must submit.</a:t>
            </a:r>
          </a:p>
          <a:p>
            <a:pPr marL="182880" indent="-182880" rtl="0" fontAlgn="base">
              <a:spcBef>
                <a:spcPts val="0"/>
              </a:spcBef>
              <a:buFont typeface="Arial" panose="020B0604020202020204" pitchFamily="34" charset="0"/>
              <a:buChar char="•"/>
            </a:pPr>
            <a:r>
              <a:rPr lang="en-US" sz="1800" b="0" i="0" u="none" strike="noStrike" dirty="0">
                <a:solidFill>
                  <a:srgbClr val="595959"/>
                </a:solidFill>
                <a:effectLst/>
                <a:latin typeface="Quattrocento Sans"/>
              </a:rPr>
              <a:t>Provide additional time to complete sessions and/or assignments.</a:t>
            </a:r>
          </a:p>
          <a:p>
            <a:pPr marL="182880" indent="-182880" rtl="0" fontAlgn="base">
              <a:spcBef>
                <a:spcPts val="0"/>
              </a:spcBef>
              <a:buFont typeface="Arial" panose="020B0604020202020204" pitchFamily="34" charset="0"/>
              <a:buChar char="•"/>
            </a:pPr>
            <a:r>
              <a:rPr lang="en-US" sz="1800" b="0" i="0" u="none" strike="noStrike" dirty="0">
                <a:solidFill>
                  <a:srgbClr val="595959"/>
                </a:solidFill>
                <a:effectLst/>
                <a:latin typeface="Quattrocento Sans"/>
              </a:rPr>
              <a:t>Reduce distractions.</a:t>
            </a:r>
          </a:p>
        </p:txBody>
      </p:sp>
      <p:sp>
        <p:nvSpPr>
          <p:cNvPr id="7" name="TextBox 6">
            <a:extLst>
              <a:ext uri="{FF2B5EF4-FFF2-40B4-BE49-F238E27FC236}">
                <a16:creationId xmlns:a16="http://schemas.microsoft.com/office/drawing/2014/main" id="{E6C4800D-948A-4C4F-B47E-0CCF405C5D93}"/>
              </a:ext>
            </a:extLst>
          </p:cNvPr>
          <p:cNvSpPr txBox="1"/>
          <p:nvPr/>
        </p:nvSpPr>
        <p:spPr>
          <a:xfrm>
            <a:off x="1141412" y="1143000"/>
            <a:ext cx="8382000" cy="707886"/>
          </a:xfrm>
          <a:prstGeom prst="rect">
            <a:avLst/>
          </a:prstGeom>
          <a:noFill/>
        </p:spPr>
        <p:txBody>
          <a:bodyPr wrap="square">
            <a:spAutoFit/>
          </a:bodyPr>
          <a:lstStyle/>
          <a:p>
            <a:r>
              <a:rPr lang="en-US" sz="4000" i="0" u="none" strike="noStrike" dirty="0">
                <a:solidFill>
                  <a:schemeClr val="tx1">
                    <a:lumMod val="75000"/>
                    <a:lumOff val="25000"/>
                  </a:schemeClr>
                </a:solidFill>
                <a:effectLst/>
                <a:latin typeface="Quattrocento Sans"/>
              </a:rPr>
              <a:t>Examples of Accommodations</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417733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76D0C4-D7E1-4E9A-B88B-30F9681BC4EC}"/>
              </a:ext>
            </a:extLst>
          </p:cNvPr>
          <p:cNvSpPr>
            <a:spLocks noGrp="1"/>
          </p:cNvSpPr>
          <p:nvPr>
            <p:ph type="title"/>
          </p:nvPr>
        </p:nvSpPr>
        <p:spPr>
          <a:xfrm>
            <a:off x="3806824" y="989339"/>
            <a:ext cx="7344363" cy="856396"/>
          </a:xfrm>
        </p:spPr>
        <p:txBody>
          <a:bodyPr/>
          <a:lstStyle/>
          <a:p>
            <a:r>
              <a:rPr lang="en-US" dirty="0"/>
              <a:t>Scaffolding</a:t>
            </a:r>
          </a:p>
        </p:txBody>
      </p:sp>
      <p:pic>
        <p:nvPicPr>
          <p:cNvPr id="4098" name="Picture 2" descr="When Will My Baby Learn to Walk? What You Should Know - Baby Chick">
            <a:extLst>
              <a:ext uri="{FF2B5EF4-FFF2-40B4-BE49-F238E27FC236}">
                <a16:creationId xmlns:a16="http://schemas.microsoft.com/office/drawing/2014/main" id="{C23213D3-CBFA-48A8-93E2-6A84C1AA4D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4612" y="1905000"/>
            <a:ext cx="6388101" cy="425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34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76D0C4-D7E1-4E9A-B88B-30F9681BC4EC}"/>
              </a:ext>
            </a:extLst>
          </p:cNvPr>
          <p:cNvSpPr>
            <a:spLocks noGrp="1"/>
          </p:cNvSpPr>
          <p:nvPr>
            <p:ph type="title"/>
          </p:nvPr>
        </p:nvSpPr>
        <p:spPr>
          <a:xfrm>
            <a:off x="3806824" y="989339"/>
            <a:ext cx="7344363" cy="856396"/>
          </a:xfrm>
        </p:spPr>
        <p:txBody>
          <a:bodyPr/>
          <a:lstStyle/>
          <a:p>
            <a:r>
              <a:rPr lang="en-US" dirty="0"/>
              <a:t>Scaffolding Strategies</a:t>
            </a:r>
          </a:p>
        </p:txBody>
      </p:sp>
      <p:sp>
        <p:nvSpPr>
          <p:cNvPr id="5" name="TextBox 4">
            <a:extLst>
              <a:ext uri="{FF2B5EF4-FFF2-40B4-BE49-F238E27FC236}">
                <a16:creationId xmlns:a16="http://schemas.microsoft.com/office/drawing/2014/main" id="{4624465F-6559-43EB-945A-D16B1798EC4F}"/>
              </a:ext>
            </a:extLst>
          </p:cNvPr>
          <p:cNvSpPr txBox="1"/>
          <p:nvPr/>
        </p:nvSpPr>
        <p:spPr>
          <a:xfrm>
            <a:off x="3806824" y="1905000"/>
            <a:ext cx="7316788" cy="2646878"/>
          </a:xfrm>
          <a:prstGeom prst="rect">
            <a:avLst/>
          </a:prstGeom>
          <a:noFill/>
        </p:spPr>
        <p:txBody>
          <a:bodyPr wrap="square">
            <a:spAutoFit/>
          </a:bodyPr>
          <a:lstStyle/>
          <a:p>
            <a:pPr marL="342900" indent="-342900" rtl="0">
              <a:spcBef>
                <a:spcPts val="0"/>
              </a:spcBef>
              <a:spcAft>
                <a:spcPts val="1200"/>
              </a:spcAft>
              <a:buFont typeface="Arial" panose="020B0604020202020204" pitchFamily="34" charset="0"/>
              <a:buChar char="•"/>
            </a:pPr>
            <a:r>
              <a:rPr lang="en-US" sz="2800" i="0" u="none" strike="noStrike" dirty="0">
                <a:solidFill>
                  <a:srgbClr val="595959"/>
                </a:solidFill>
                <a:effectLst/>
                <a:latin typeface="Quattrocento Sans"/>
              </a:rPr>
              <a:t>Chunking</a:t>
            </a:r>
            <a:endParaRPr lang="en-US" sz="2800" dirty="0">
              <a:solidFill>
                <a:srgbClr val="595959"/>
              </a:solidFill>
              <a:latin typeface="Quattrocento Sans"/>
            </a:endParaRPr>
          </a:p>
          <a:p>
            <a:pPr marL="342900" indent="-342900" rtl="0">
              <a:spcBef>
                <a:spcPts val="0"/>
              </a:spcBef>
              <a:spcAft>
                <a:spcPts val="1200"/>
              </a:spcAft>
              <a:buFont typeface="Arial" panose="020B0604020202020204" pitchFamily="34" charset="0"/>
              <a:buChar char="•"/>
            </a:pPr>
            <a:r>
              <a:rPr lang="en-US" sz="2800" i="0" u="none" strike="noStrike" dirty="0">
                <a:solidFill>
                  <a:srgbClr val="595959"/>
                </a:solidFill>
                <a:effectLst/>
                <a:latin typeface="Quattrocento Sans"/>
              </a:rPr>
              <a:t>Modeling Process or Product</a:t>
            </a:r>
            <a:endParaRPr lang="en-US" sz="2800" dirty="0">
              <a:solidFill>
                <a:srgbClr val="595959"/>
              </a:solidFill>
              <a:latin typeface="Quattrocento Sans"/>
            </a:endParaRPr>
          </a:p>
          <a:p>
            <a:pPr marL="342900" indent="-342900" rtl="0">
              <a:spcBef>
                <a:spcPts val="0"/>
              </a:spcBef>
              <a:spcAft>
                <a:spcPts val="1200"/>
              </a:spcAft>
              <a:buFont typeface="Arial" panose="020B0604020202020204" pitchFamily="34" charset="0"/>
              <a:buChar char="•"/>
            </a:pPr>
            <a:r>
              <a:rPr lang="en-US" sz="2800" i="0" u="none" strike="noStrike" dirty="0">
                <a:solidFill>
                  <a:srgbClr val="595959"/>
                </a:solidFill>
                <a:effectLst/>
                <a:latin typeface="Quattrocento Sans"/>
              </a:rPr>
              <a:t>Graphic Organizers</a:t>
            </a:r>
            <a:endParaRPr lang="en-US" sz="2800" dirty="0">
              <a:solidFill>
                <a:srgbClr val="595959"/>
              </a:solidFill>
              <a:latin typeface="Quattrocento Sans"/>
            </a:endParaRPr>
          </a:p>
          <a:p>
            <a:pPr marL="342900" indent="-342900" rtl="0">
              <a:spcBef>
                <a:spcPts val="0"/>
              </a:spcBef>
              <a:spcAft>
                <a:spcPts val="1200"/>
              </a:spcAft>
              <a:buFont typeface="Arial" panose="020B0604020202020204" pitchFamily="34" charset="0"/>
              <a:buChar char="•"/>
            </a:pPr>
            <a:r>
              <a:rPr lang="en-US" sz="2800" i="0" u="none" strike="noStrike" dirty="0">
                <a:solidFill>
                  <a:srgbClr val="595959"/>
                </a:solidFill>
                <a:effectLst/>
                <a:latin typeface="Quattrocento Sans"/>
              </a:rPr>
              <a:t>Pre-teach Vocabulary</a:t>
            </a:r>
            <a:br>
              <a:rPr lang="en-US" sz="2400" b="0" i="0" u="none" strike="noStrike" dirty="0">
                <a:solidFill>
                  <a:srgbClr val="595959"/>
                </a:solidFill>
                <a:effectLst/>
                <a:latin typeface="Quattrocento Sans"/>
              </a:rPr>
            </a:br>
            <a:endParaRPr lang="en-US" sz="2400" dirty="0"/>
          </a:p>
        </p:txBody>
      </p:sp>
    </p:spTree>
    <p:extLst>
      <p:ext uri="{BB962C8B-B14F-4D97-AF65-F5344CB8AC3E}">
        <p14:creationId xmlns:p14="http://schemas.microsoft.com/office/powerpoint/2010/main" val="95506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4FD0B9C-55E2-4546-957D-6978743FF727}"/>
              </a:ext>
            </a:extLst>
          </p:cNvPr>
          <p:cNvSpPr>
            <a:spLocks noGrp="1"/>
          </p:cNvSpPr>
          <p:nvPr>
            <p:ph sz="half" idx="4294967295"/>
          </p:nvPr>
        </p:nvSpPr>
        <p:spPr>
          <a:xfrm>
            <a:off x="161043" y="1748487"/>
            <a:ext cx="3716947" cy="4846319"/>
          </a:xfrm>
          <a:prstGeom prst="rect">
            <a:avLst/>
          </a:prstGeom>
        </p:spPr>
        <p:txBody>
          <a:bodyPr vert="horz" lIns="0" tIns="45720" rIns="0" bIns="45720" rtlCol="0">
            <a:noAutofit/>
          </a:bodyPr>
          <a:lstStyle/>
          <a:p>
            <a:pPr algn="ctr" rtl="0">
              <a:spcBef>
                <a:spcPts val="0"/>
              </a:spcBef>
              <a:spcAft>
                <a:spcPts val="1200"/>
              </a:spcAft>
            </a:pPr>
            <a:r>
              <a:rPr lang="en-US" sz="3600" b="0" i="0" u="none" strike="noStrike" dirty="0">
                <a:solidFill>
                  <a:schemeClr val="bg1"/>
                </a:solidFill>
                <a:effectLst/>
                <a:latin typeface="Quattrocento Sans"/>
              </a:rPr>
              <a:t>What are som</a:t>
            </a:r>
            <a:r>
              <a:rPr lang="en-US" sz="3600" dirty="0">
                <a:solidFill>
                  <a:schemeClr val="bg1"/>
                </a:solidFill>
                <a:latin typeface="Quattrocento Sans"/>
              </a:rPr>
              <a:t>e effective  strategies for activating  student’s background knowledge?</a:t>
            </a:r>
            <a:endParaRPr lang="en-US" sz="3600" b="0" dirty="0">
              <a:solidFill>
                <a:schemeClr val="bg1"/>
              </a:solidFill>
              <a:effectLst/>
            </a:endParaRPr>
          </a:p>
          <a:p>
            <a:br>
              <a:rPr lang="en-US" sz="3200" dirty="0"/>
            </a:br>
            <a:endParaRPr lang="en-US" sz="3600" dirty="0">
              <a:solidFill>
                <a:srgbClr val="FFFFFF"/>
              </a:solidFill>
            </a:endParaRPr>
          </a:p>
        </p:txBody>
      </p:sp>
      <p:sp>
        <p:nvSpPr>
          <p:cNvPr id="21" name="Rectangle 2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Chat with solid fill">
            <a:extLst>
              <a:ext uri="{FF2B5EF4-FFF2-40B4-BE49-F238E27FC236}">
                <a16:creationId xmlns:a16="http://schemas.microsoft.com/office/drawing/2014/main" id="{EB75149C-662B-4C33-8ABD-9228CB7B77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50017" y="640080"/>
            <a:ext cx="5577840" cy="5577840"/>
          </a:xfrm>
          <a:prstGeom prst="rect">
            <a:avLst/>
          </a:prstGeom>
        </p:spPr>
      </p:pic>
    </p:spTree>
    <p:extLst>
      <p:ext uri="{BB962C8B-B14F-4D97-AF65-F5344CB8AC3E}">
        <p14:creationId xmlns:p14="http://schemas.microsoft.com/office/powerpoint/2010/main" val="109957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76D0C4-D7E1-4E9A-B88B-30F9681BC4EC}"/>
              </a:ext>
            </a:extLst>
          </p:cNvPr>
          <p:cNvSpPr>
            <a:spLocks noGrp="1"/>
          </p:cNvSpPr>
          <p:nvPr>
            <p:ph type="title"/>
          </p:nvPr>
        </p:nvSpPr>
        <p:spPr>
          <a:xfrm>
            <a:off x="3806824" y="989339"/>
            <a:ext cx="7344363" cy="856396"/>
          </a:xfrm>
        </p:spPr>
        <p:txBody>
          <a:bodyPr/>
          <a:lstStyle/>
          <a:p>
            <a:r>
              <a:rPr lang="en-US" sz="4500" dirty="0"/>
              <a:t>Activate Background Knowledge</a:t>
            </a:r>
          </a:p>
        </p:txBody>
      </p:sp>
      <p:sp>
        <p:nvSpPr>
          <p:cNvPr id="5" name="Content Placeholder 4">
            <a:extLst>
              <a:ext uri="{FF2B5EF4-FFF2-40B4-BE49-F238E27FC236}">
                <a16:creationId xmlns:a16="http://schemas.microsoft.com/office/drawing/2014/main" id="{CE75834F-BEC1-4242-A6F0-C699F3AD6113}"/>
              </a:ext>
            </a:extLst>
          </p:cNvPr>
          <p:cNvSpPr>
            <a:spLocks noGrp="1"/>
          </p:cNvSpPr>
          <p:nvPr>
            <p:ph sz="half" idx="2"/>
          </p:nvPr>
        </p:nvSpPr>
        <p:spPr>
          <a:xfrm>
            <a:off x="3808412" y="1845735"/>
            <a:ext cx="4648200" cy="4023360"/>
          </a:xfrm>
        </p:spPr>
        <p:txBody>
          <a:bodyPr/>
          <a:lstStyle/>
          <a:p>
            <a:pPr marL="182880" indent="-182880">
              <a:buFont typeface="Wingdings" panose="05000000000000000000" pitchFamily="2" charset="2"/>
              <a:buChar char="§"/>
            </a:pPr>
            <a:r>
              <a:rPr lang="en-US" sz="2400" dirty="0"/>
              <a:t>Think-Pair-Share</a:t>
            </a:r>
          </a:p>
          <a:p>
            <a:pPr marL="182880" indent="-182880">
              <a:buFont typeface="Wingdings" panose="05000000000000000000" pitchFamily="2" charset="2"/>
              <a:buChar char="§"/>
            </a:pPr>
            <a:r>
              <a:rPr lang="en-US" sz="2400" dirty="0"/>
              <a:t>K-W-L Charts</a:t>
            </a:r>
          </a:p>
          <a:p>
            <a:pPr marL="182880" indent="-182880">
              <a:buFont typeface="Wingdings" panose="05000000000000000000" pitchFamily="2" charset="2"/>
              <a:buChar char="§"/>
            </a:pPr>
            <a:r>
              <a:rPr lang="en-US" sz="2400" dirty="0"/>
              <a:t>Make Predictions</a:t>
            </a:r>
          </a:p>
          <a:p>
            <a:pPr marL="182880" indent="-182880">
              <a:buFont typeface="Wingdings" panose="05000000000000000000" pitchFamily="2" charset="2"/>
              <a:buChar char="§"/>
            </a:pPr>
            <a:r>
              <a:rPr lang="en-US" sz="2400" dirty="0"/>
              <a:t>Formative Pre-assessments</a:t>
            </a:r>
          </a:p>
          <a:p>
            <a:pPr marL="182880" indent="-182880">
              <a:buFont typeface="Wingdings" panose="05000000000000000000" pitchFamily="2" charset="2"/>
              <a:buChar char="§"/>
            </a:pPr>
            <a:r>
              <a:rPr lang="en-US" sz="2400" dirty="0"/>
              <a:t>Jigsaw or Carousel Brainstorming</a:t>
            </a:r>
          </a:p>
          <a:p>
            <a:pPr marL="182880" indent="-182880">
              <a:buFont typeface="Wingdings" panose="05000000000000000000" pitchFamily="2" charset="2"/>
              <a:buChar char="§"/>
            </a:pPr>
            <a:r>
              <a:rPr lang="en-US" sz="2400" dirty="0"/>
              <a:t>Graphic Organizers</a:t>
            </a:r>
          </a:p>
        </p:txBody>
      </p:sp>
    </p:spTree>
    <p:extLst>
      <p:ext uri="{BB962C8B-B14F-4D97-AF65-F5344CB8AC3E}">
        <p14:creationId xmlns:p14="http://schemas.microsoft.com/office/powerpoint/2010/main" val="283923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4FD0B9C-55E2-4546-957D-6978743FF727}"/>
              </a:ext>
            </a:extLst>
          </p:cNvPr>
          <p:cNvSpPr>
            <a:spLocks noGrp="1"/>
          </p:cNvSpPr>
          <p:nvPr>
            <p:ph sz="half" idx="4294967295"/>
          </p:nvPr>
        </p:nvSpPr>
        <p:spPr>
          <a:xfrm>
            <a:off x="531812" y="1783081"/>
            <a:ext cx="3084041" cy="4846319"/>
          </a:xfrm>
          <a:prstGeom prst="rect">
            <a:avLst/>
          </a:prstGeom>
        </p:spPr>
        <p:txBody>
          <a:bodyPr vert="horz" lIns="0" tIns="45720" rIns="0" bIns="45720" rtlCol="0">
            <a:noAutofit/>
          </a:bodyPr>
          <a:lstStyle/>
          <a:p>
            <a:pPr algn="ctr" defTabSz="914400"/>
            <a:r>
              <a:rPr lang="en-US" sz="3600" dirty="0">
                <a:solidFill>
                  <a:srgbClr val="FFFFFF"/>
                </a:solidFill>
              </a:rPr>
              <a:t>How are we reinforcing or reinventing students’ prior knowledge of what the school experience is?</a:t>
            </a:r>
          </a:p>
          <a:p>
            <a:pPr defTabSz="914400"/>
            <a:endParaRPr lang="en-US" sz="3600" dirty="0">
              <a:solidFill>
                <a:srgbClr val="FFFFFF"/>
              </a:solidFill>
            </a:endParaRPr>
          </a:p>
        </p:txBody>
      </p:sp>
      <p:sp>
        <p:nvSpPr>
          <p:cNvPr id="21" name="Rectangle 2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Light Bulb and Gear">
            <a:extLst>
              <a:ext uri="{FF2B5EF4-FFF2-40B4-BE49-F238E27FC236}">
                <a16:creationId xmlns:a16="http://schemas.microsoft.com/office/drawing/2014/main" id="{EB75149C-662B-4C33-8ABD-9228CB7B77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0017" y="640080"/>
            <a:ext cx="5577840" cy="5577840"/>
          </a:xfrm>
          <a:prstGeom prst="rect">
            <a:avLst/>
          </a:prstGeom>
        </p:spPr>
      </p:pic>
    </p:spTree>
    <p:extLst>
      <p:ext uri="{BB962C8B-B14F-4D97-AF65-F5344CB8AC3E}">
        <p14:creationId xmlns:p14="http://schemas.microsoft.com/office/powerpoint/2010/main" val="157910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4FD0B9C-55E2-4546-957D-6978743FF727}"/>
              </a:ext>
            </a:extLst>
          </p:cNvPr>
          <p:cNvSpPr>
            <a:spLocks noGrp="1"/>
          </p:cNvSpPr>
          <p:nvPr>
            <p:ph sz="half" idx="4294967295"/>
          </p:nvPr>
        </p:nvSpPr>
        <p:spPr>
          <a:xfrm>
            <a:off x="167665" y="838200"/>
            <a:ext cx="3716947" cy="4846319"/>
          </a:xfrm>
          <a:prstGeom prst="rect">
            <a:avLst/>
          </a:prstGeom>
        </p:spPr>
        <p:txBody>
          <a:bodyPr vert="horz" lIns="0" tIns="45720" rIns="0" bIns="45720" rtlCol="0">
            <a:noAutofit/>
          </a:bodyPr>
          <a:lstStyle/>
          <a:p>
            <a:pPr algn="ctr" rtl="0">
              <a:spcBef>
                <a:spcPts val="0"/>
              </a:spcBef>
              <a:spcAft>
                <a:spcPts val="1200"/>
              </a:spcAft>
            </a:pPr>
            <a:r>
              <a:rPr lang="en-US" sz="2800" b="0" i="0" u="none" strike="noStrike" dirty="0">
                <a:solidFill>
                  <a:schemeClr val="bg1"/>
                </a:solidFill>
                <a:effectLst/>
                <a:latin typeface="Quattrocento Sans"/>
              </a:rPr>
              <a:t>How did the positive learning experience you identified earlier embed personalized learning to help make the experience meaningful?</a:t>
            </a:r>
          </a:p>
          <a:p>
            <a:pPr algn="ctr" rtl="0">
              <a:spcBef>
                <a:spcPts val="0"/>
              </a:spcBef>
              <a:spcAft>
                <a:spcPts val="1200"/>
              </a:spcAft>
            </a:pPr>
            <a:r>
              <a:rPr lang="en-US" sz="2800" dirty="0">
                <a:solidFill>
                  <a:schemeClr val="bg1"/>
                </a:solidFill>
                <a:latin typeface="Quattrocento Sans"/>
              </a:rPr>
              <a:t>or</a:t>
            </a:r>
            <a:endParaRPr lang="en-US" sz="2800" b="0" dirty="0">
              <a:solidFill>
                <a:schemeClr val="bg1"/>
              </a:solidFill>
              <a:effectLst/>
            </a:endParaRPr>
          </a:p>
          <a:p>
            <a:pPr algn="ctr" rtl="0">
              <a:spcBef>
                <a:spcPts val="0"/>
              </a:spcBef>
              <a:spcAft>
                <a:spcPts val="1200"/>
              </a:spcAft>
            </a:pPr>
            <a:r>
              <a:rPr lang="en-US" sz="2800" b="0" i="0" u="none" strike="noStrike" dirty="0">
                <a:solidFill>
                  <a:schemeClr val="bg1"/>
                </a:solidFill>
                <a:effectLst/>
                <a:latin typeface="Quattrocento Sans"/>
              </a:rPr>
              <a:t>How might the experience have been more beneficial if it had offered personalized option(s)?</a:t>
            </a:r>
            <a:endParaRPr lang="en-US" sz="2800" b="0" dirty="0">
              <a:solidFill>
                <a:schemeClr val="bg1"/>
              </a:solidFill>
              <a:effectLst/>
            </a:endParaRPr>
          </a:p>
          <a:p>
            <a:br>
              <a:rPr lang="en-US" sz="3200" dirty="0"/>
            </a:br>
            <a:endParaRPr lang="en-US" sz="3600" dirty="0">
              <a:solidFill>
                <a:srgbClr val="FFFFFF"/>
              </a:solidFill>
            </a:endParaRPr>
          </a:p>
        </p:txBody>
      </p:sp>
      <p:sp>
        <p:nvSpPr>
          <p:cNvPr id="21" name="Rectangle 2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Chat with solid fill">
            <a:extLst>
              <a:ext uri="{FF2B5EF4-FFF2-40B4-BE49-F238E27FC236}">
                <a16:creationId xmlns:a16="http://schemas.microsoft.com/office/drawing/2014/main" id="{EB75149C-662B-4C33-8ABD-9228CB7B77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50017" y="640080"/>
            <a:ext cx="5577840" cy="5577840"/>
          </a:xfrm>
          <a:prstGeom prst="rect">
            <a:avLst/>
          </a:prstGeom>
        </p:spPr>
      </p:pic>
    </p:spTree>
    <p:extLst>
      <p:ext uri="{BB962C8B-B14F-4D97-AF65-F5344CB8AC3E}">
        <p14:creationId xmlns:p14="http://schemas.microsoft.com/office/powerpoint/2010/main" val="238923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9590-8517-44CE-BEB0-BE68F8193BDB}"/>
              </a:ext>
            </a:extLst>
          </p:cNvPr>
          <p:cNvSpPr>
            <a:spLocks noGrp="1"/>
          </p:cNvSpPr>
          <p:nvPr>
            <p:ph type="title"/>
          </p:nvPr>
        </p:nvSpPr>
        <p:spPr>
          <a:xfrm>
            <a:off x="3808412" y="988905"/>
            <a:ext cx="7344363" cy="780196"/>
          </a:xfrm>
        </p:spPr>
        <p:txBody>
          <a:bodyPr/>
          <a:lstStyle/>
          <a:p>
            <a:r>
              <a:rPr lang="en-US" dirty="0"/>
              <a:t>Step 3: Instruction </a:t>
            </a:r>
          </a:p>
        </p:txBody>
      </p:sp>
      <p:sp>
        <p:nvSpPr>
          <p:cNvPr id="3" name="Content Placeholder 2">
            <a:extLst>
              <a:ext uri="{FF2B5EF4-FFF2-40B4-BE49-F238E27FC236}">
                <a16:creationId xmlns:a16="http://schemas.microsoft.com/office/drawing/2014/main" id="{6AC752DE-FAD1-435C-AE02-A3DD3E872085}"/>
              </a:ext>
            </a:extLst>
          </p:cNvPr>
          <p:cNvSpPr>
            <a:spLocks noGrp="1"/>
          </p:cNvSpPr>
          <p:nvPr>
            <p:ph sz="half" idx="2"/>
          </p:nvPr>
        </p:nvSpPr>
        <p:spPr>
          <a:xfrm>
            <a:off x="3808412" y="1845735"/>
            <a:ext cx="7543800" cy="4023360"/>
          </a:xfrm>
        </p:spPr>
        <p:txBody>
          <a:bodyPr/>
          <a:lstStyle/>
          <a:p>
            <a:pPr>
              <a:buFont typeface="Arial" panose="020B0604020202020204" pitchFamily="34" charset="0"/>
              <a:buChar char="•"/>
            </a:pPr>
            <a:r>
              <a:rPr lang="en-US" sz="2400" dirty="0"/>
              <a:t> Student agency</a:t>
            </a:r>
          </a:p>
          <a:p>
            <a:pPr>
              <a:buFont typeface="Arial" panose="020B0604020202020204" pitchFamily="34" charset="0"/>
              <a:buChar char="•"/>
            </a:pPr>
            <a:r>
              <a:rPr lang="en-US" sz="2400" dirty="0"/>
              <a:t> Customized Supports</a:t>
            </a:r>
          </a:p>
          <a:p>
            <a:pPr>
              <a:buFont typeface="Arial" panose="020B0604020202020204" pitchFamily="34" charset="0"/>
              <a:buChar char="•"/>
            </a:pPr>
            <a:r>
              <a:rPr lang="en-US" sz="2400" dirty="0"/>
              <a:t> Opportunities to read, write, speak, and listen</a:t>
            </a:r>
          </a:p>
          <a:p>
            <a:pPr>
              <a:buFont typeface="Arial" panose="020B0604020202020204" pitchFamily="34" charset="0"/>
              <a:buChar char="•"/>
            </a:pPr>
            <a:r>
              <a:rPr lang="en-US" sz="2400" dirty="0"/>
              <a:t> Provide multiple opportunities to show mastery over time</a:t>
            </a:r>
          </a:p>
        </p:txBody>
      </p:sp>
    </p:spTree>
    <p:extLst>
      <p:ext uri="{BB962C8B-B14F-4D97-AF65-F5344CB8AC3E}">
        <p14:creationId xmlns:p14="http://schemas.microsoft.com/office/powerpoint/2010/main" val="36087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E57444-EA28-404B-8F9C-9B443A63E3F5}"/>
              </a:ext>
            </a:extLst>
          </p:cNvPr>
          <p:cNvPicPr>
            <a:picLocks noChangeAspect="1"/>
          </p:cNvPicPr>
          <p:nvPr/>
        </p:nvPicPr>
        <p:blipFill>
          <a:blip r:embed="rId2"/>
          <a:stretch>
            <a:fillRect/>
          </a:stretch>
        </p:blipFill>
        <p:spPr>
          <a:xfrm>
            <a:off x="3656012" y="170066"/>
            <a:ext cx="5105400" cy="6517868"/>
          </a:xfrm>
          <a:prstGeom prst="rect">
            <a:avLst/>
          </a:prstGeom>
        </p:spPr>
      </p:pic>
      <p:sp>
        <p:nvSpPr>
          <p:cNvPr id="6" name="TextBox 5">
            <a:extLst>
              <a:ext uri="{FF2B5EF4-FFF2-40B4-BE49-F238E27FC236}">
                <a16:creationId xmlns:a16="http://schemas.microsoft.com/office/drawing/2014/main" id="{6098E2A4-CCB0-43DC-920A-66707C6069BB}"/>
              </a:ext>
            </a:extLst>
          </p:cNvPr>
          <p:cNvSpPr txBox="1"/>
          <p:nvPr/>
        </p:nvSpPr>
        <p:spPr>
          <a:xfrm>
            <a:off x="684212" y="2209800"/>
            <a:ext cx="2209800" cy="1569660"/>
          </a:xfrm>
          <a:prstGeom prst="rect">
            <a:avLst/>
          </a:prstGeom>
          <a:noFill/>
        </p:spPr>
        <p:txBody>
          <a:bodyPr wrap="square" rtlCol="0">
            <a:spAutoFit/>
          </a:bodyPr>
          <a:lstStyle/>
          <a:p>
            <a:pPr algn="ctr"/>
            <a:r>
              <a:rPr lang="en-US" sz="4800" dirty="0"/>
              <a:t>Student Agency</a:t>
            </a:r>
          </a:p>
        </p:txBody>
      </p:sp>
    </p:spTree>
    <p:extLst>
      <p:ext uri="{BB962C8B-B14F-4D97-AF65-F5344CB8AC3E}">
        <p14:creationId xmlns:p14="http://schemas.microsoft.com/office/powerpoint/2010/main" val="212897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4FD0B9C-55E2-4546-957D-6978743FF727}"/>
              </a:ext>
            </a:extLst>
          </p:cNvPr>
          <p:cNvSpPr>
            <a:spLocks noGrp="1"/>
          </p:cNvSpPr>
          <p:nvPr>
            <p:ph sz="half" idx="4294967295"/>
          </p:nvPr>
        </p:nvSpPr>
        <p:spPr>
          <a:xfrm>
            <a:off x="114704" y="1005840"/>
            <a:ext cx="3716947" cy="4846319"/>
          </a:xfrm>
          <a:prstGeom prst="rect">
            <a:avLst/>
          </a:prstGeom>
        </p:spPr>
        <p:txBody>
          <a:bodyPr vert="horz" lIns="0" tIns="45720" rIns="0" bIns="45720" rtlCol="0">
            <a:noAutofit/>
          </a:bodyPr>
          <a:lstStyle/>
          <a:p>
            <a:pPr algn="ctr">
              <a:spcBef>
                <a:spcPts val="0"/>
              </a:spcBef>
              <a:spcAft>
                <a:spcPts val="1200"/>
              </a:spcAft>
            </a:pPr>
            <a:r>
              <a:rPr lang="en-US" sz="4000" dirty="0">
                <a:solidFill>
                  <a:schemeClr val="bg1"/>
                </a:solidFill>
              </a:rPr>
              <a:t>What are the key elements in the design, delivery, and reflection process of high quality instruction?</a:t>
            </a:r>
          </a:p>
          <a:p>
            <a:pPr algn="ctr" rtl="0">
              <a:spcBef>
                <a:spcPts val="0"/>
              </a:spcBef>
              <a:spcAft>
                <a:spcPts val="1200"/>
              </a:spcAft>
            </a:pPr>
            <a:br>
              <a:rPr lang="en-US" sz="3200" dirty="0"/>
            </a:br>
            <a:endParaRPr lang="en-US" sz="3600" dirty="0">
              <a:solidFill>
                <a:srgbClr val="FFFFFF"/>
              </a:solidFill>
            </a:endParaRPr>
          </a:p>
        </p:txBody>
      </p:sp>
      <p:sp>
        <p:nvSpPr>
          <p:cNvPr id="21" name="Rectangle 2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Chat with solid fill">
            <a:extLst>
              <a:ext uri="{FF2B5EF4-FFF2-40B4-BE49-F238E27FC236}">
                <a16:creationId xmlns:a16="http://schemas.microsoft.com/office/drawing/2014/main" id="{EB75149C-662B-4C33-8ABD-9228CB7B77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50017" y="640080"/>
            <a:ext cx="5577840" cy="5577840"/>
          </a:xfrm>
          <a:prstGeom prst="rect">
            <a:avLst/>
          </a:prstGeom>
        </p:spPr>
      </p:pic>
    </p:spTree>
    <p:extLst>
      <p:ext uri="{BB962C8B-B14F-4D97-AF65-F5344CB8AC3E}">
        <p14:creationId xmlns:p14="http://schemas.microsoft.com/office/powerpoint/2010/main" val="284379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4FD0B9C-55E2-4546-957D-6978743FF727}"/>
              </a:ext>
            </a:extLst>
          </p:cNvPr>
          <p:cNvSpPr>
            <a:spLocks noGrp="1"/>
          </p:cNvSpPr>
          <p:nvPr>
            <p:ph sz="half" idx="4294967295"/>
          </p:nvPr>
        </p:nvSpPr>
        <p:spPr>
          <a:xfrm>
            <a:off x="166409" y="2246288"/>
            <a:ext cx="3716947" cy="2458805"/>
          </a:xfrm>
          <a:prstGeom prst="rect">
            <a:avLst/>
          </a:prstGeom>
        </p:spPr>
        <p:txBody>
          <a:bodyPr vert="horz" lIns="0" tIns="45720" rIns="0" bIns="45720" rtlCol="0">
            <a:noAutofit/>
          </a:bodyPr>
          <a:lstStyle/>
          <a:p>
            <a:pPr algn="ctr" rtl="0">
              <a:spcBef>
                <a:spcPts val="0"/>
              </a:spcBef>
              <a:spcAft>
                <a:spcPts val="1200"/>
              </a:spcAft>
            </a:pPr>
            <a:r>
              <a:rPr lang="en-US" sz="3600" b="0" i="0" u="none" strike="noStrike" dirty="0">
                <a:solidFill>
                  <a:schemeClr val="bg1"/>
                </a:solidFill>
                <a:effectLst/>
                <a:latin typeface="Quattrocento Sans"/>
              </a:rPr>
              <a:t>How might educators develop or advance student agency?</a:t>
            </a:r>
            <a:endParaRPr lang="en-US" sz="3600" b="0" dirty="0">
              <a:solidFill>
                <a:schemeClr val="bg1"/>
              </a:solidFill>
              <a:effectLst/>
            </a:endParaRPr>
          </a:p>
          <a:p>
            <a:br>
              <a:rPr lang="en-US" sz="3200" dirty="0"/>
            </a:br>
            <a:endParaRPr lang="en-US" sz="3600" dirty="0">
              <a:solidFill>
                <a:srgbClr val="FFFFFF"/>
              </a:solidFill>
            </a:endParaRPr>
          </a:p>
        </p:txBody>
      </p:sp>
      <p:sp>
        <p:nvSpPr>
          <p:cNvPr id="21" name="Rectangle 2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Chat with solid fill">
            <a:extLst>
              <a:ext uri="{FF2B5EF4-FFF2-40B4-BE49-F238E27FC236}">
                <a16:creationId xmlns:a16="http://schemas.microsoft.com/office/drawing/2014/main" id="{EB75149C-662B-4C33-8ABD-9228CB7B77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50017" y="640080"/>
            <a:ext cx="5577840" cy="5577840"/>
          </a:xfrm>
          <a:prstGeom prst="rect">
            <a:avLst/>
          </a:prstGeom>
        </p:spPr>
      </p:pic>
    </p:spTree>
    <p:extLst>
      <p:ext uri="{BB962C8B-B14F-4D97-AF65-F5344CB8AC3E}">
        <p14:creationId xmlns:p14="http://schemas.microsoft.com/office/powerpoint/2010/main" val="404785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306C1487-BBAB-46EA-A9DE-A88501831626}"/>
              </a:ext>
            </a:extLst>
          </p:cNvPr>
          <p:cNvSpPr>
            <a:spLocks noGrp="1"/>
          </p:cNvSpPr>
          <p:nvPr>
            <p:ph type="title"/>
          </p:nvPr>
        </p:nvSpPr>
        <p:spPr>
          <a:xfrm>
            <a:off x="492241" y="516835"/>
            <a:ext cx="3084041" cy="2103875"/>
          </a:xfrm>
        </p:spPr>
        <p:txBody>
          <a:bodyPr vert="horz" lIns="91440" tIns="45720" rIns="91440" bIns="45720" rtlCol="0" anchor="b">
            <a:normAutofit/>
          </a:bodyPr>
          <a:lstStyle/>
          <a:p>
            <a:pPr defTabSz="914400"/>
            <a:r>
              <a:rPr lang="en-US" sz="4000" kern="1200" spc="-50" baseline="0" dirty="0">
                <a:solidFill>
                  <a:srgbClr val="FFFFFF"/>
                </a:solidFill>
                <a:latin typeface="+mj-lt"/>
                <a:ea typeface="+mj-ea"/>
                <a:cs typeface="+mj-cs"/>
              </a:rPr>
              <a:t>Customized Supports</a:t>
            </a:r>
          </a:p>
        </p:txBody>
      </p:sp>
      <p:sp>
        <p:nvSpPr>
          <p:cNvPr id="5" name="TextBox 4">
            <a:extLst>
              <a:ext uri="{FF2B5EF4-FFF2-40B4-BE49-F238E27FC236}">
                <a16:creationId xmlns:a16="http://schemas.microsoft.com/office/drawing/2014/main" id="{651CB60C-B309-4933-871D-FA1E4E00A491}"/>
              </a:ext>
            </a:extLst>
          </p:cNvPr>
          <p:cNvSpPr txBox="1"/>
          <p:nvPr/>
        </p:nvSpPr>
        <p:spPr>
          <a:xfrm>
            <a:off x="492242" y="2653800"/>
            <a:ext cx="3084041" cy="3335519"/>
          </a:xfrm>
          <a:prstGeom prst="rect">
            <a:avLst/>
          </a:prstGeom>
        </p:spPr>
        <p:txBody>
          <a:bodyPr vert="horz" lIns="0" tIns="45720" rIns="0" bIns="45720" rtlCol="0">
            <a:normAutofit/>
          </a:bodyPr>
          <a:lstStyle/>
          <a:p>
            <a:pPr marL="285750" indent="-285750" defTabSz="914400">
              <a:lnSpc>
                <a:spcPct val="90000"/>
              </a:lnSpc>
              <a:spcAft>
                <a:spcPts val="600"/>
              </a:spcAft>
              <a:buClr>
                <a:schemeClr val="accent1"/>
              </a:buClr>
              <a:buFont typeface="Calibri" panose="020F0502020204030204" pitchFamily="34" charset="0"/>
              <a:buChar char="•"/>
            </a:pPr>
            <a:r>
              <a:rPr lang="en-US" sz="2400" dirty="0">
                <a:solidFill>
                  <a:srgbClr val="FFFFFF"/>
                </a:solidFill>
              </a:rPr>
              <a:t>Flexible Schedules</a:t>
            </a:r>
          </a:p>
          <a:p>
            <a:pPr marL="285750" indent="-285750" defTabSz="914400">
              <a:lnSpc>
                <a:spcPct val="90000"/>
              </a:lnSpc>
              <a:spcAft>
                <a:spcPts val="600"/>
              </a:spcAft>
              <a:buClr>
                <a:schemeClr val="accent1"/>
              </a:buClr>
              <a:buFont typeface="Calibri" panose="020F0502020204030204" pitchFamily="34" charset="0"/>
              <a:buChar char="•"/>
            </a:pPr>
            <a:r>
              <a:rPr lang="en-US" sz="2400" dirty="0">
                <a:solidFill>
                  <a:srgbClr val="FFFFFF"/>
                </a:solidFill>
              </a:rPr>
              <a:t>Just in time supports</a:t>
            </a:r>
          </a:p>
          <a:p>
            <a:pPr marL="285750" indent="-285750" defTabSz="914400">
              <a:lnSpc>
                <a:spcPct val="90000"/>
              </a:lnSpc>
              <a:spcAft>
                <a:spcPts val="600"/>
              </a:spcAft>
              <a:buClr>
                <a:schemeClr val="accent1"/>
              </a:buClr>
              <a:buFont typeface="Calibri" panose="020F0502020204030204" pitchFamily="34" charset="0"/>
              <a:buChar char="•"/>
            </a:pPr>
            <a:r>
              <a:rPr lang="en-US" sz="2400" dirty="0">
                <a:solidFill>
                  <a:srgbClr val="FFFFFF"/>
                </a:solidFill>
              </a:rPr>
              <a:t>Multiple formats</a:t>
            </a:r>
          </a:p>
          <a:p>
            <a:pPr marL="285750" indent="-285750" defTabSz="914400">
              <a:lnSpc>
                <a:spcPct val="90000"/>
              </a:lnSpc>
              <a:spcAft>
                <a:spcPts val="600"/>
              </a:spcAft>
              <a:buClr>
                <a:schemeClr val="accent1"/>
              </a:buClr>
              <a:buFont typeface="Calibri" panose="020F0502020204030204" pitchFamily="34" charset="0"/>
              <a:buChar char="•"/>
            </a:pPr>
            <a:r>
              <a:rPr lang="en-US" sz="2400" dirty="0">
                <a:solidFill>
                  <a:srgbClr val="FFFFFF"/>
                </a:solidFill>
              </a:rPr>
              <a:t>Feedback</a:t>
            </a:r>
          </a:p>
          <a:p>
            <a:pPr marL="285750" indent="-285750" defTabSz="914400">
              <a:lnSpc>
                <a:spcPct val="90000"/>
              </a:lnSpc>
              <a:spcAft>
                <a:spcPts val="600"/>
              </a:spcAft>
              <a:buClr>
                <a:schemeClr val="accent1"/>
              </a:buClr>
              <a:buFont typeface="Calibri" panose="020F0502020204030204" pitchFamily="34" charset="0"/>
              <a:buChar char="•"/>
            </a:pPr>
            <a:r>
              <a:rPr lang="en-US" sz="2400" dirty="0">
                <a:solidFill>
                  <a:srgbClr val="FFFFFF"/>
                </a:solidFill>
              </a:rPr>
              <a:t>Formative assessment</a:t>
            </a:r>
          </a:p>
        </p:txBody>
      </p:sp>
      <p:sp>
        <p:nvSpPr>
          <p:cNvPr id="81" name="Rectangle 80">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122" name="Picture 2" descr="Graphical user interface, text, application, chat or text message&#10;&#10;Description automatically generated">
            <a:extLst>
              <a:ext uri="{FF2B5EF4-FFF2-40B4-BE49-F238E27FC236}">
                <a16:creationId xmlns:a16="http://schemas.microsoft.com/office/drawing/2014/main" id="{1972D31B-A49D-4ED9-A38A-1AA2BF5EB01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643" t="400" r="1" b="1310"/>
          <a:stretch/>
        </p:blipFill>
        <p:spPr bwMode="auto">
          <a:xfrm>
            <a:off x="4605970" y="370798"/>
            <a:ext cx="6931124" cy="6411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85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4FD0B9C-55E2-4546-957D-6978743FF727}"/>
              </a:ext>
            </a:extLst>
          </p:cNvPr>
          <p:cNvSpPr>
            <a:spLocks noGrp="1"/>
          </p:cNvSpPr>
          <p:nvPr>
            <p:ph sz="half" idx="4294967295"/>
          </p:nvPr>
        </p:nvSpPr>
        <p:spPr>
          <a:xfrm>
            <a:off x="167665" y="914400"/>
            <a:ext cx="3716947" cy="2458805"/>
          </a:xfrm>
          <a:prstGeom prst="rect">
            <a:avLst/>
          </a:prstGeom>
        </p:spPr>
        <p:txBody>
          <a:bodyPr vert="horz" lIns="0" tIns="45720" rIns="0" bIns="45720" rtlCol="0">
            <a:noAutofit/>
          </a:bodyPr>
          <a:lstStyle/>
          <a:p>
            <a:pPr marL="0" indent="0" algn="ctr" rtl="0">
              <a:spcBef>
                <a:spcPts val="0"/>
              </a:spcBef>
              <a:spcAft>
                <a:spcPts val="1200"/>
              </a:spcAft>
              <a:buNone/>
            </a:pPr>
            <a:r>
              <a:rPr lang="en-US" sz="4800" b="0" dirty="0">
                <a:solidFill>
                  <a:schemeClr val="bg1"/>
                </a:solidFill>
                <a:effectLst/>
                <a:latin typeface="Quattrocento Sans"/>
              </a:rPr>
              <a:t>Reading, Writing, Speaking, and Listening</a:t>
            </a:r>
          </a:p>
          <a:p>
            <a:pPr marL="0" indent="0" algn="ctr" rtl="0">
              <a:spcBef>
                <a:spcPts val="0"/>
              </a:spcBef>
              <a:spcAft>
                <a:spcPts val="1200"/>
              </a:spcAft>
              <a:buNone/>
            </a:pPr>
            <a:r>
              <a:rPr lang="en-US" sz="3000" b="0" dirty="0">
                <a:solidFill>
                  <a:schemeClr val="bg1"/>
                </a:solidFill>
                <a:effectLst/>
                <a:latin typeface="Quattrocento Sans"/>
              </a:rPr>
              <a:t>Using a post-it note, describe how you incorporate writing into your instruction.</a:t>
            </a:r>
            <a:endParaRPr lang="en-US" sz="3000" b="0" dirty="0">
              <a:solidFill>
                <a:schemeClr val="bg1"/>
              </a:solidFill>
              <a:effectLst/>
            </a:endParaRPr>
          </a:p>
          <a:p>
            <a:br>
              <a:rPr lang="en-US" sz="3200" dirty="0"/>
            </a:br>
            <a:endParaRPr lang="en-US" sz="3600" dirty="0">
              <a:solidFill>
                <a:srgbClr val="FFFFFF"/>
              </a:solidFill>
            </a:endParaRPr>
          </a:p>
        </p:txBody>
      </p:sp>
      <p:sp>
        <p:nvSpPr>
          <p:cNvPr id="21" name="Rectangle 2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Scribble with solid fill">
            <a:extLst>
              <a:ext uri="{FF2B5EF4-FFF2-40B4-BE49-F238E27FC236}">
                <a16:creationId xmlns:a16="http://schemas.microsoft.com/office/drawing/2014/main" id="{EB75149C-662B-4C33-8ABD-9228CB7B77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350017" y="640080"/>
            <a:ext cx="5577840" cy="5577840"/>
          </a:xfrm>
          <a:prstGeom prst="rect">
            <a:avLst/>
          </a:prstGeom>
        </p:spPr>
      </p:pic>
    </p:spTree>
    <p:extLst>
      <p:ext uri="{BB962C8B-B14F-4D97-AF65-F5344CB8AC3E}">
        <p14:creationId xmlns:p14="http://schemas.microsoft.com/office/powerpoint/2010/main" val="54100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9590-8517-44CE-BEB0-BE68F8193BDB}"/>
              </a:ext>
            </a:extLst>
          </p:cNvPr>
          <p:cNvSpPr>
            <a:spLocks noGrp="1"/>
          </p:cNvSpPr>
          <p:nvPr>
            <p:ph type="title"/>
          </p:nvPr>
        </p:nvSpPr>
        <p:spPr>
          <a:xfrm>
            <a:off x="3808412" y="988905"/>
            <a:ext cx="7344363" cy="780196"/>
          </a:xfrm>
        </p:spPr>
        <p:txBody>
          <a:bodyPr/>
          <a:lstStyle/>
          <a:p>
            <a:r>
              <a:rPr lang="en-US" dirty="0"/>
              <a:t>Step 4: Assessments </a:t>
            </a:r>
          </a:p>
        </p:txBody>
      </p:sp>
      <p:sp>
        <p:nvSpPr>
          <p:cNvPr id="3" name="Content Placeholder 2">
            <a:extLst>
              <a:ext uri="{FF2B5EF4-FFF2-40B4-BE49-F238E27FC236}">
                <a16:creationId xmlns:a16="http://schemas.microsoft.com/office/drawing/2014/main" id="{6AC752DE-FAD1-435C-AE02-A3DD3E872085}"/>
              </a:ext>
            </a:extLst>
          </p:cNvPr>
          <p:cNvSpPr>
            <a:spLocks noGrp="1"/>
          </p:cNvSpPr>
          <p:nvPr>
            <p:ph sz="half" idx="2"/>
          </p:nvPr>
        </p:nvSpPr>
        <p:spPr/>
        <p:txBody>
          <a:bodyPr/>
          <a:lstStyle/>
          <a:p>
            <a:pPr marL="182880" indent="-182880">
              <a:buFont typeface="Arial" panose="020B0604020202020204" pitchFamily="34" charset="0"/>
              <a:buChar char="•"/>
            </a:pPr>
            <a:r>
              <a:rPr lang="en-US" sz="2400" dirty="0"/>
              <a:t>Student-centered assessment practices</a:t>
            </a:r>
          </a:p>
          <a:p>
            <a:pPr marL="182880" indent="-182880">
              <a:buFont typeface="Arial" panose="020B0604020202020204" pitchFamily="34" charset="0"/>
              <a:buChar char="•"/>
            </a:pPr>
            <a:r>
              <a:rPr lang="en-US" sz="2400" dirty="0"/>
              <a:t>Multiple methods for demonstrating competency</a:t>
            </a:r>
          </a:p>
        </p:txBody>
      </p:sp>
    </p:spTree>
    <p:extLst>
      <p:ext uri="{BB962C8B-B14F-4D97-AF65-F5344CB8AC3E}">
        <p14:creationId xmlns:p14="http://schemas.microsoft.com/office/powerpoint/2010/main" val="221339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99F51-DE55-4791-9AB6-1CB9BB5E5470}"/>
              </a:ext>
            </a:extLst>
          </p:cNvPr>
          <p:cNvSpPr>
            <a:spLocks noGrp="1"/>
          </p:cNvSpPr>
          <p:nvPr>
            <p:ph type="title"/>
          </p:nvPr>
        </p:nvSpPr>
        <p:spPr/>
        <p:txBody>
          <a:bodyPr/>
          <a:lstStyle/>
          <a:p>
            <a:r>
              <a:rPr lang="en-US" dirty="0"/>
              <a:t>What is Formative Assessment?</a:t>
            </a:r>
          </a:p>
        </p:txBody>
      </p:sp>
      <p:sp>
        <p:nvSpPr>
          <p:cNvPr id="3" name="Content Placeholder 2">
            <a:extLst>
              <a:ext uri="{FF2B5EF4-FFF2-40B4-BE49-F238E27FC236}">
                <a16:creationId xmlns:a16="http://schemas.microsoft.com/office/drawing/2014/main" id="{14008483-3C69-4BCA-AD8D-177CC1E720DF}"/>
              </a:ext>
            </a:extLst>
          </p:cNvPr>
          <p:cNvSpPr>
            <a:spLocks noGrp="1"/>
          </p:cNvSpPr>
          <p:nvPr>
            <p:ph sz="half" idx="2"/>
          </p:nvPr>
        </p:nvSpPr>
        <p:spPr/>
        <p:txBody>
          <a:bodyPr/>
          <a:lstStyle/>
          <a:p>
            <a:pPr marL="182880" indent="-182880" rtl="0" fontAlgn="base">
              <a:spcBef>
                <a:spcPts val="0"/>
              </a:spcBef>
              <a:spcAft>
                <a:spcPts val="6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Focused on specific standards and learning intentions developed from learning progressions.</a:t>
            </a:r>
          </a:p>
          <a:p>
            <a:pPr marL="182880" indent="-182880" rtl="0" fontAlgn="base">
              <a:spcBef>
                <a:spcPts val="0"/>
              </a:spcBef>
              <a:spcAft>
                <a:spcPts val="6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Provides clearly defined success criteria.</a:t>
            </a:r>
          </a:p>
          <a:p>
            <a:pPr marL="182880" indent="-182880" rtl="0" fontAlgn="base">
              <a:spcBef>
                <a:spcPts val="0"/>
              </a:spcBef>
              <a:spcAft>
                <a:spcPts val="6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Connects the dots between instruction and student understanding.</a:t>
            </a:r>
          </a:p>
          <a:p>
            <a:pPr marL="182880" indent="-182880" rtl="0" fontAlgn="base">
              <a:spcBef>
                <a:spcPts val="0"/>
              </a:spcBef>
              <a:spcAft>
                <a:spcPts val="6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Includes learning processes teachers engage in </a:t>
            </a:r>
            <a:r>
              <a:rPr lang="en-US" sz="2400" b="1" i="1" u="none" strike="noStrike" dirty="0">
                <a:solidFill>
                  <a:srgbClr val="0097A7"/>
                </a:solidFill>
                <a:effectLst/>
                <a:latin typeface="Calibri" panose="020F0502020204030204" pitchFamily="34" charset="0"/>
              </a:rPr>
              <a:t>with</a:t>
            </a:r>
            <a:r>
              <a:rPr lang="en-US" sz="2400" b="1" i="0" u="none" strike="noStrike" dirty="0">
                <a:solidFill>
                  <a:srgbClr val="0097A7"/>
                </a:solidFill>
                <a:effectLst/>
                <a:latin typeface="Calibri" panose="020F0502020204030204" pitchFamily="34" charset="0"/>
              </a:rPr>
              <a:t> </a:t>
            </a:r>
            <a:r>
              <a:rPr lang="en-US" sz="2400" b="0" i="0" u="none" strike="noStrike" dirty="0">
                <a:solidFill>
                  <a:srgbClr val="000000"/>
                </a:solidFill>
                <a:effectLst/>
                <a:latin typeface="Calibri" panose="020F0502020204030204" pitchFamily="34" charset="0"/>
              </a:rPr>
              <a:t>their students to gather information </a:t>
            </a:r>
            <a:r>
              <a:rPr lang="en-US" sz="2400" b="1" i="1" u="none" strike="noStrike" dirty="0">
                <a:solidFill>
                  <a:srgbClr val="0097A7"/>
                </a:solidFill>
                <a:effectLst/>
                <a:latin typeface="Calibri" panose="020F0502020204030204" pitchFamily="34" charset="0"/>
              </a:rPr>
              <a:t>during</a:t>
            </a:r>
            <a:r>
              <a:rPr lang="en-US" sz="2400" b="1" i="0" u="none" strike="noStrike" dirty="0">
                <a:solidFill>
                  <a:srgbClr val="0097A7"/>
                </a:solidFill>
                <a:effectLst/>
                <a:latin typeface="Calibri" panose="020F0502020204030204" pitchFamily="34" charset="0"/>
              </a:rPr>
              <a:t> </a:t>
            </a:r>
            <a:r>
              <a:rPr lang="en-US" sz="2400" b="0" i="0" u="none" strike="noStrike" dirty="0">
                <a:solidFill>
                  <a:srgbClr val="000000"/>
                </a:solidFill>
                <a:effectLst/>
                <a:latin typeface="Calibri" panose="020F0502020204030204" pitchFamily="34" charset="0"/>
              </a:rPr>
              <a:t>the learning process to improve achievement in learning</a:t>
            </a:r>
          </a:p>
          <a:p>
            <a:pPr marL="182880" indent="-182880" rtl="0" fontAlgn="base">
              <a:spcBef>
                <a:spcPts val="0"/>
              </a:spcBef>
              <a:spcAft>
                <a:spcPts val="6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Provides data-informed instruction that generates effective data, effective discussion and conclusions, and effective action by </a:t>
            </a:r>
            <a:r>
              <a:rPr lang="en-US" sz="2400" b="1" i="0" u="none" strike="noStrike" dirty="0">
                <a:solidFill>
                  <a:srgbClr val="0097A7"/>
                </a:solidFill>
                <a:effectLst/>
                <a:latin typeface="Calibri" panose="020F0502020204030204" pitchFamily="34" charset="0"/>
              </a:rPr>
              <a:t>BOTH </a:t>
            </a:r>
            <a:r>
              <a:rPr lang="en-US" sz="2400" b="0" i="0" u="none" strike="noStrike" dirty="0">
                <a:solidFill>
                  <a:srgbClr val="000000"/>
                </a:solidFill>
                <a:effectLst/>
                <a:latin typeface="Calibri" panose="020F0502020204030204" pitchFamily="34" charset="0"/>
              </a:rPr>
              <a:t>students and teachers</a:t>
            </a:r>
            <a:endParaRPr lang="en-US" sz="2400" dirty="0"/>
          </a:p>
        </p:txBody>
      </p:sp>
    </p:spTree>
    <p:extLst>
      <p:ext uri="{BB962C8B-B14F-4D97-AF65-F5344CB8AC3E}">
        <p14:creationId xmlns:p14="http://schemas.microsoft.com/office/powerpoint/2010/main" val="76238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14827-A9BD-4707-9973-4D5F0F1B543F}"/>
              </a:ext>
            </a:extLst>
          </p:cNvPr>
          <p:cNvSpPr>
            <a:spLocks noGrp="1"/>
          </p:cNvSpPr>
          <p:nvPr>
            <p:ph type="title"/>
          </p:nvPr>
        </p:nvSpPr>
        <p:spPr/>
        <p:txBody>
          <a:bodyPr/>
          <a:lstStyle/>
          <a:p>
            <a:r>
              <a:rPr lang="en-US" dirty="0"/>
              <a:t>Attribute of Effective Formative Assessment</a:t>
            </a:r>
          </a:p>
        </p:txBody>
      </p:sp>
      <p:sp>
        <p:nvSpPr>
          <p:cNvPr id="3" name="Content Placeholder 2">
            <a:extLst>
              <a:ext uri="{FF2B5EF4-FFF2-40B4-BE49-F238E27FC236}">
                <a16:creationId xmlns:a16="http://schemas.microsoft.com/office/drawing/2014/main" id="{9FCDD434-5F2F-4AF1-AA03-D08B59CD011E}"/>
              </a:ext>
            </a:extLst>
          </p:cNvPr>
          <p:cNvSpPr>
            <a:spLocks noGrp="1"/>
          </p:cNvSpPr>
          <p:nvPr>
            <p:ph sz="half" idx="2"/>
          </p:nvPr>
        </p:nvSpPr>
        <p:spPr/>
        <p:txBody>
          <a:bodyPr/>
          <a:lstStyle/>
          <a:p>
            <a:pPr marL="457200" indent="-457200">
              <a:buFont typeface="+mj-lt"/>
              <a:buAutoNum type="arabicPeriod"/>
            </a:pPr>
            <a:r>
              <a:rPr lang="en-US" sz="2400" dirty="0"/>
              <a:t>Clear Learning Progressions</a:t>
            </a:r>
          </a:p>
          <a:p>
            <a:pPr marL="457200" indent="-457200">
              <a:buFont typeface="+mj-lt"/>
              <a:buAutoNum type="arabicPeriod"/>
            </a:pPr>
            <a:r>
              <a:rPr lang="en-US" sz="2400" dirty="0"/>
              <a:t>Learning Intentions and Success Criteria</a:t>
            </a:r>
          </a:p>
          <a:p>
            <a:pPr marL="457200" indent="-457200">
              <a:buFont typeface="+mj-lt"/>
              <a:buAutoNum type="arabicPeriod"/>
            </a:pPr>
            <a:r>
              <a:rPr lang="en-US" sz="2400" dirty="0"/>
              <a:t>Descriptive Feedback</a:t>
            </a:r>
          </a:p>
          <a:p>
            <a:pPr marL="457200" indent="-457200">
              <a:buFont typeface="+mj-lt"/>
              <a:buAutoNum type="arabicPeriod"/>
            </a:pPr>
            <a:r>
              <a:rPr lang="en-US" sz="2400" dirty="0"/>
              <a:t>Self and Peer Assessment</a:t>
            </a:r>
          </a:p>
          <a:p>
            <a:pPr marL="457200" indent="-457200">
              <a:buFont typeface="+mj-lt"/>
              <a:buAutoNum type="arabicPeriod"/>
            </a:pPr>
            <a:r>
              <a:rPr lang="en-US" sz="2400" dirty="0"/>
              <a:t>Collaborative Classroom Culture</a:t>
            </a:r>
          </a:p>
        </p:txBody>
      </p:sp>
    </p:spTree>
    <p:extLst>
      <p:ext uri="{BB962C8B-B14F-4D97-AF65-F5344CB8AC3E}">
        <p14:creationId xmlns:p14="http://schemas.microsoft.com/office/powerpoint/2010/main" val="82375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31D8D-621B-4A08-A457-93A13AB5D796}"/>
              </a:ext>
            </a:extLst>
          </p:cNvPr>
          <p:cNvSpPr>
            <a:spLocks noGrp="1"/>
          </p:cNvSpPr>
          <p:nvPr>
            <p:ph type="title"/>
          </p:nvPr>
        </p:nvSpPr>
        <p:spPr/>
        <p:txBody>
          <a:bodyPr/>
          <a:lstStyle/>
          <a:p>
            <a:r>
              <a:rPr lang="en-US" dirty="0"/>
              <a:t>Hypothetical Learning Intention &amp; Success Criteria</a:t>
            </a:r>
          </a:p>
        </p:txBody>
      </p:sp>
      <p:sp>
        <p:nvSpPr>
          <p:cNvPr id="3" name="Content Placeholder 2">
            <a:extLst>
              <a:ext uri="{FF2B5EF4-FFF2-40B4-BE49-F238E27FC236}">
                <a16:creationId xmlns:a16="http://schemas.microsoft.com/office/drawing/2014/main" id="{44F65592-1CA1-4AA6-8390-BACDA0327274}"/>
              </a:ext>
            </a:extLst>
          </p:cNvPr>
          <p:cNvSpPr>
            <a:spLocks noGrp="1"/>
          </p:cNvSpPr>
          <p:nvPr>
            <p:ph sz="half" idx="2"/>
          </p:nvPr>
        </p:nvSpPr>
        <p:spPr/>
        <p:txBody>
          <a:bodyPr/>
          <a:lstStyle/>
          <a:p>
            <a:r>
              <a:rPr lang="en-US" sz="1800" b="0" i="1" u="none" strike="noStrike">
                <a:solidFill>
                  <a:srgbClr val="595959"/>
                </a:solidFill>
                <a:effectLst/>
                <a:latin typeface="Quattrocento Sans"/>
              </a:rPr>
              <a:t>Instructional Context:  As part of a learning progression involving being able to compute and  understand and effectively interpret the meaning of an average, students have previously demonstrated mastery of computation skills and are working on understanding what an average means.</a:t>
            </a:r>
            <a:endParaRPr lang="en-US" dirty="0"/>
          </a:p>
        </p:txBody>
      </p:sp>
      <p:graphicFrame>
        <p:nvGraphicFramePr>
          <p:cNvPr id="4" name="Table 3">
            <a:extLst>
              <a:ext uri="{FF2B5EF4-FFF2-40B4-BE49-F238E27FC236}">
                <a16:creationId xmlns:a16="http://schemas.microsoft.com/office/drawing/2014/main" id="{CFCCDE2A-EC4B-468C-8B1B-DA6EAFE3F258}"/>
              </a:ext>
            </a:extLst>
          </p:cNvPr>
          <p:cNvGraphicFramePr>
            <a:graphicFrameLocks noGrp="1"/>
          </p:cNvGraphicFramePr>
          <p:nvPr>
            <p:extLst>
              <p:ext uri="{D42A27DB-BD31-4B8C-83A1-F6EECF244321}">
                <p14:modId xmlns:p14="http://schemas.microsoft.com/office/powerpoint/2010/main" val="1288288112"/>
              </p:ext>
            </p:extLst>
          </p:nvPr>
        </p:nvGraphicFramePr>
        <p:xfrm>
          <a:off x="1446212" y="3657600"/>
          <a:ext cx="8808785" cy="1463040"/>
        </p:xfrm>
        <a:graphic>
          <a:graphicData uri="http://schemas.openxmlformats.org/drawingml/2006/table">
            <a:tbl>
              <a:tblPr/>
              <a:tblGrid>
                <a:gridCol w="3365958">
                  <a:extLst>
                    <a:ext uri="{9D8B030D-6E8A-4147-A177-3AD203B41FA5}">
                      <a16:colId xmlns:a16="http://schemas.microsoft.com/office/drawing/2014/main" val="3480002562"/>
                    </a:ext>
                  </a:extLst>
                </a:gridCol>
                <a:gridCol w="5442827">
                  <a:extLst>
                    <a:ext uri="{9D8B030D-6E8A-4147-A177-3AD203B41FA5}">
                      <a16:colId xmlns:a16="http://schemas.microsoft.com/office/drawing/2014/main" val="3822663086"/>
                    </a:ext>
                  </a:extLst>
                </a:gridCol>
              </a:tblGrid>
              <a:tr h="323850">
                <a:tc>
                  <a:txBody>
                    <a:bodyPr/>
                    <a:lstStyle/>
                    <a:p>
                      <a:pPr rtl="0" fontAlgn="t">
                        <a:spcBef>
                          <a:spcPts val="0"/>
                        </a:spcBef>
                        <a:spcAft>
                          <a:spcPts val="0"/>
                        </a:spcAft>
                      </a:pPr>
                      <a:r>
                        <a:rPr lang="en-US" sz="2000" b="1" i="0" u="none" strike="noStrike">
                          <a:solidFill>
                            <a:srgbClr val="000000"/>
                          </a:solidFill>
                          <a:effectLst/>
                          <a:latin typeface="Quattrocento Sans"/>
                        </a:rPr>
                        <a:t>Learning Intention</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a:solidFill>
                            <a:srgbClr val="000000"/>
                          </a:solidFill>
                          <a:effectLst/>
                          <a:latin typeface="Quattrocento Sans"/>
                        </a:rPr>
                        <a:t>Success Criteria</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661323725"/>
                  </a:ext>
                </a:extLst>
              </a:tr>
              <a:tr h="657225">
                <a:tc>
                  <a:txBody>
                    <a:bodyPr/>
                    <a:lstStyle/>
                    <a:p>
                      <a:pPr rtl="0" fontAlgn="t">
                        <a:spcBef>
                          <a:spcPts val="0"/>
                        </a:spcBef>
                        <a:spcAft>
                          <a:spcPts val="0"/>
                        </a:spcAft>
                      </a:pPr>
                      <a:r>
                        <a:rPr lang="en-US" sz="1700" b="0" i="0" u="none" strike="noStrike">
                          <a:solidFill>
                            <a:srgbClr val="595959"/>
                          </a:solidFill>
                          <a:effectLst/>
                          <a:latin typeface="Quattrocento Sans"/>
                        </a:rPr>
                        <a:t>Students will understand the meaning of an arithmetic average (mean).</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700" b="0" i="0" u="none" strike="noStrike">
                          <a:solidFill>
                            <a:srgbClr val="595959"/>
                          </a:solidFill>
                          <a:effectLst/>
                          <a:latin typeface="Quattrocento Sans"/>
                        </a:rPr>
                        <a:t>I can explain how the mean acts as a point of balance among data values within the data set.</a:t>
                      </a:r>
                      <a:endParaRPr lang="en-US"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777953580"/>
                  </a:ext>
                </a:extLst>
              </a:tr>
            </a:tbl>
          </a:graphicData>
        </a:graphic>
      </p:graphicFrame>
      <p:sp>
        <p:nvSpPr>
          <p:cNvPr id="5" name="Rectangle 1">
            <a:extLst>
              <a:ext uri="{FF2B5EF4-FFF2-40B4-BE49-F238E27FC236}">
                <a16:creationId xmlns:a16="http://schemas.microsoft.com/office/drawing/2014/main" id="{8F367EF0-6A33-4DD5-BB92-082A361718C4}"/>
              </a:ext>
            </a:extLst>
          </p:cNvPr>
          <p:cNvSpPr>
            <a:spLocks noChangeArrowheads="1"/>
          </p:cNvSpPr>
          <p:nvPr/>
        </p:nvSpPr>
        <p:spPr bwMode="auto">
          <a:xfrm>
            <a:off x="1446212" y="3658076"/>
            <a:ext cx="13092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084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05440A-3326-409E-BEB6-DFB7D1AEE257}"/>
              </a:ext>
            </a:extLst>
          </p:cNvPr>
          <p:cNvSpPr/>
          <p:nvPr/>
        </p:nvSpPr>
        <p:spPr>
          <a:xfrm>
            <a:off x="5332412" y="381000"/>
            <a:ext cx="6093618" cy="533620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DFD560-FBB7-4916-90A6-7D28C208E9C9}"/>
              </a:ext>
            </a:extLst>
          </p:cNvPr>
          <p:cNvSpPr txBox="1"/>
          <p:nvPr/>
        </p:nvSpPr>
        <p:spPr>
          <a:xfrm>
            <a:off x="5637212" y="762000"/>
            <a:ext cx="6093618" cy="4955203"/>
          </a:xfrm>
          <a:prstGeom prst="rect">
            <a:avLst/>
          </a:prstGeom>
          <a:noFill/>
        </p:spPr>
        <p:txBody>
          <a:bodyPr wrap="square">
            <a:spAutoFit/>
          </a:bodyPr>
          <a:lstStyle/>
          <a:p>
            <a:pPr rtl="0">
              <a:spcBef>
                <a:spcPts val="0"/>
              </a:spcBef>
              <a:spcAft>
                <a:spcPts val="1200"/>
              </a:spcAft>
            </a:pPr>
            <a:r>
              <a:rPr lang="en-US" sz="2400" b="1" i="0" u="sng" strike="noStrike" dirty="0">
                <a:solidFill>
                  <a:srgbClr val="595959"/>
                </a:solidFill>
                <a:effectLst/>
                <a:latin typeface="Quattrocento Sans"/>
              </a:rPr>
              <a:t>Exit Ticket A</a:t>
            </a:r>
          </a:p>
          <a:p>
            <a:pPr rtl="0">
              <a:spcBef>
                <a:spcPts val="0"/>
              </a:spcBef>
              <a:spcAft>
                <a:spcPts val="1200"/>
              </a:spcAft>
            </a:pPr>
            <a:r>
              <a:rPr lang="en-US" sz="2400" b="1" i="0" u="none" strike="noStrike" dirty="0">
                <a:solidFill>
                  <a:srgbClr val="595959"/>
                </a:solidFill>
                <a:effectLst/>
                <a:latin typeface="Quattrocento Sans"/>
              </a:rPr>
              <a:t>Find the average of the following values: </a:t>
            </a:r>
            <a:endParaRPr lang="en-US" sz="2400" dirty="0"/>
          </a:p>
          <a:p>
            <a:pPr rtl="0">
              <a:spcBef>
                <a:spcPts val="0"/>
              </a:spcBef>
              <a:spcAft>
                <a:spcPts val="1200"/>
              </a:spcAft>
            </a:pPr>
            <a:r>
              <a:rPr lang="en-US" sz="2400" b="1" i="0" u="none" strike="noStrike" dirty="0">
                <a:solidFill>
                  <a:srgbClr val="595959"/>
                </a:solidFill>
                <a:effectLst/>
                <a:latin typeface="Quattrocento Sans"/>
              </a:rPr>
              <a:t>	17  20  0  30  40  22  32</a:t>
            </a:r>
            <a:endParaRPr lang="en-US" sz="2400" b="0" dirty="0">
              <a:effectLst/>
            </a:endParaRPr>
          </a:p>
          <a:p>
            <a:pPr>
              <a:spcAft>
                <a:spcPts val="1200"/>
              </a:spcAft>
            </a:pPr>
            <a:br>
              <a:rPr lang="en-US" sz="2400" b="0" dirty="0">
                <a:effectLst/>
              </a:rPr>
            </a:br>
            <a:r>
              <a:rPr lang="en-US" sz="2400" b="1" u="sng" dirty="0">
                <a:solidFill>
                  <a:srgbClr val="595959"/>
                </a:solidFill>
                <a:latin typeface="Quattrocento Sans"/>
              </a:rPr>
              <a:t>Exit Ticket B</a:t>
            </a:r>
            <a:endParaRPr lang="en-US" sz="2400" b="1" i="0" u="none" strike="noStrike" dirty="0">
              <a:solidFill>
                <a:srgbClr val="595959"/>
              </a:solidFill>
              <a:effectLst/>
              <a:latin typeface="Quattrocento Sans"/>
            </a:endParaRPr>
          </a:p>
          <a:p>
            <a:r>
              <a:rPr lang="en-US" sz="2400" b="1" dirty="0">
                <a:solidFill>
                  <a:srgbClr val="595959"/>
                </a:solidFill>
                <a:latin typeface="Quattrocento Sans"/>
              </a:rPr>
              <a:t>E</a:t>
            </a:r>
            <a:r>
              <a:rPr lang="en-US" sz="2400" b="1" i="0" u="none" strike="noStrike" dirty="0">
                <a:solidFill>
                  <a:srgbClr val="595959"/>
                </a:solidFill>
                <a:effectLst/>
                <a:latin typeface="Quattrocento Sans"/>
              </a:rPr>
              <a:t>xplain why the calculation for finding the average of the following data would involve dividing by 7 rather than dividing by 6:</a:t>
            </a:r>
          </a:p>
          <a:p>
            <a:br>
              <a:rPr lang="en-US" sz="2400" b="1" i="0" u="none" strike="noStrike" dirty="0">
                <a:solidFill>
                  <a:srgbClr val="595959"/>
                </a:solidFill>
                <a:effectLst/>
                <a:latin typeface="Quattrocento Sans"/>
              </a:rPr>
            </a:br>
            <a:r>
              <a:rPr lang="en-US" sz="2400" b="1" i="0" u="none" strike="noStrike" dirty="0">
                <a:solidFill>
                  <a:srgbClr val="595959"/>
                </a:solidFill>
                <a:effectLst/>
                <a:latin typeface="Quattrocento Sans"/>
              </a:rPr>
              <a:t>	17  20  0  30  40  22  32</a:t>
            </a:r>
            <a:endParaRPr lang="en-US" sz="2400" b="0" dirty="0">
              <a:effectLst/>
            </a:endParaRPr>
          </a:p>
          <a:p>
            <a:br>
              <a:rPr lang="en-US" b="0" dirty="0">
                <a:effectLst/>
              </a:rPr>
            </a:br>
            <a:endParaRPr lang="en-US" dirty="0"/>
          </a:p>
        </p:txBody>
      </p:sp>
      <p:sp>
        <p:nvSpPr>
          <p:cNvPr id="7" name="TextBox 6">
            <a:extLst>
              <a:ext uri="{FF2B5EF4-FFF2-40B4-BE49-F238E27FC236}">
                <a16:creationId xmlns:a16="http://schemas.microsoft.com/office/drawing/2014/main" id="{A3A4F512-37D9-41BD-A710-3F38DDA1DC56}"/>
              </a:ext>
            </a:extLst>
          </p:cNvPr>
          <p:cNvSpPr txBox="1"/>
          <p:nvPr/>
        </p:nvSpPr>
        <p:spPr>
          <a:xfrm>
            <a:off x="457995" y="2634039"/>
            <a:ext cx="4160170" cy="2954655"/>
          </a:xfrm>
          <a:prstGeom prst="rect">
            <a:avLst/>
          </a:prstGeom>
          <a:noFill/>
        </p:spPr>
        <p:txBody>
          <a:bodyPr wrap="square">
            <a:spAutoFit/>
          </a:bodyPr>
          <a:lstStyle/>
          <a:p>
            <a:pPr algn="ctr" rtl="0">
              <a:spcBef>
                <a:spcPts val="0"/>
              </a:spcBef>
              <a:spcAft>
                <a:spcPts val="0"/>
              </a:spcAft>
            </a:pPr>
            <a:r>
              <a:rPr lang="en-US" sz="3000" i="0" u="none" strike="noStrike" dirty="0">
                <a:solidFill>
                  <a:srgbClr val="000000"/>
                </a:solidFill>
                <a:effectLst/>
                <a:latin typeface="Quattrocento Sans"/>
              </a:rPr>
              <a:t>Why</a:t>
            </a:r>
            <a:r>
              <a:rPr lang="en-US" sz="3000" b="1" i="0" u="none" strike="noStrike" dirty="0">
                <a:solidFill>
                  <a:srgbClr val="000000"/>
                </a:solidFill>
                <a:effectLst/>
                <a:latin typeface="Quattrocento Sans"/>
              </a:rPr>
              <a:t> </a:t>
            </a:r>
            <a:r>
              <a:rPr lang="en-US" sz="3000" b="0" i="0" u="none" strike="noStrike" dirty="0">
                <a:solidFill>
                  <a:srgbClr val="000000"/>
                </a:solidFill>
                <a:effectLst/>
                <a:latin typeface="Quattrocento Sans"/>
              </a:rPr>
              <a:t>does the second exit ticket provide a more powerful contribution to the teacher’s formative assessment process?</a:t>
            </a:r>
            <a:endParaRPr lang="en-US" sz="3000" b="0" dirty="0">
              <a:effectLst/>
            </a:endParaRPr>
          </a:p>
          <a:p>
            <a:pPr algn="ctr"/>
            <a:br>
              <a:rPr lang="en-US" dirty="0"/>
            </a:br>
            <a:endParaRPr lang="en-US" dirty="0"/>
          </a:p>
        </p:txBody>
      </p:sp>
      <p:pic>
        <p:nvPicPr>
          <p:cNvPr id="8" name="Graphic 7" descr="Chat with solid fill">
            <a:extLst>
              <a:ext uri="{FF2B5EF4-FFF2-40B4-BE49-F238E27FC236}">
                <a16:creationId xmlns:a16="http://schemas.microsoft.com/office/drawing/2014/main" id="{B92CC347-3DDB-49FD-AA5C-AAB997ABC2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9635" y="21037"/>
            <a:ext cx="2725597" cy="2725597"/>
          </a:xfrm>
          <a:prstGeom prst="rect">
            <a:avLst/>
          </a:prstGeom>
        </p:spPr>
      </p:pic>
    </p:spTree>
    <p:extLst>
      <p:ext uri="{BB962C8B-B14F-4D97-AF65-F5344CB8AC3E}">
        <p14:creationId xmlns:p14="http://schemas.microsoft.com/office/powerpoint/2010/main" val="267615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52A91A-745D-45B6-A11C-E2A02D59E292}"/>
              </a:ext>
            </a:extLst>
          </p:cNvPr>
          <p:cNvSpPr txBox="1"/>
          <p:nvPr/>
        </p:nvSpPr>
        <p:spPr>
          <a:xfrm>
            <a:off x="6018212" y="1674034"/>
            <a:ext cx="6095064" cy="3046988"/>
          </a:xfrm>
          <a:prstGeom prst="rect">
            <a:avLst/>
          </a:prstGeom>
          <a:noFill/>
        </p:spPr>
        <p:txBody>
          <a:bodyPr wrap="square">
            <a:spAutoFit/>
          </a:bodyPr>
          <a:lstStyle/>
          <a:p>
            <a:pPr marL="342900" indent="-342900">
              <a:buFont typeface="Arial" panose="020B0604020202020204" pitchFamily="34" charset="0"/>
              <a:buChar char="•"/>
            </a:pPr>
            <a:r>
              <a:rPr lang="en-US" sz="2400" dirty="0"/>
              <a:t>Guided reciprocal questioning</a:t>
            </a:r>
          </a:p>
          <a:p>
            <a:pPr marL="342900" indent="-342900">
              <a:buFont typeface="Arial" panose="020B0604020202020204" pitchFamily="34" charset="0"/>
              <a:buChar char="•"/>
            </a:pPr>
            <a:r>
              <a:rPr lang="en-US" sz="2400" dirty="0"/>
              <a:t>K-W-L charts</a:t>
            </a:r>
          </a:p>
          <a:p>
            <a:pPr marL="342900" indent="-342900">
              <a:buFont typeface="Arial" panose="020B0604020202020204" pitchFamily="34" charset="0"/>
              <a:buChar char="•"/>
            </a:pPr>
            <a:r>
              <a:rPr lang="en-US" sz="2400" dirty="0"/>
              <a:t>Graphic organizers—Four Square Notes</a:t>
            </a:r>
          </a:p>
          <a:p>
            <a:pPr marL="342900" indent="-342900">
              <a:buFont typeface="Arial" panose="020B0604020202020204" pitchFamily="34" charset="0"/>
              <a:buChar char="•"/>
            </a:pPr>
            <a:r>
              <a:rPr lang="en-US" sz="2400" dirty="0"/>
              <a:t>Dipsticks</a:t>
            </a:r>
          </a:p>
          <a:p>
            <a:pPr marL="342900" indent="-342900">
              <a:buFont typeface="Arial" panose="020B0604020202020204" pitchFamily="34" charset="0"/>
              <a:buChar char="•"/>
            </a:pPr>
            <a:r>
              <a:rPr lang="en-US" sz="2400" dirty="0"/>
              <a:t>Interviews</a:t>
            </a:r>
          </a:p>
          <a:p>
            <a:pPr marL="342900" indent="-342900">
              <a:buFont typeface="Arial" panose="020B0604020202020204" pitchFamily="34" charset="0"/>
              <a:buChar char="•"/>
            </a:pPr>
            <a:r>
              <a:rPr lang="en-US" sz="2400" dirty="0"/>
              <a:t>Rubrics</a:t>
            </a:r>
          </a:p>
          <a:p>
            <a:pPr marL="342900" indent="-342900">
              <a:buFont typeface="Arial" panose="020B0604020202020204" pitchFamily="34" charset="0"/>
              <a:buChar char="•"/>
            </a:pPr>
            <a:r>
              <a:rPr lang="en-US" sz="2400" dirty="0"/>
              <a:t>Checklists</a:t>
            </a:r>
          </a:p>
          <a:p>
            <a:pPr marL="342900" indent="-342900">
              <a:buFont typeface="Arial" panose="020B0604020202020204" pitchFamily="34" charset="0"/>
              <a:buChar char="•"/>
            </a:pPr>
            <a:r>
              <a:rPr lang="en-US" sz="2400" dirty="0"/>
              <a:t>Misconception checks</a:t>
            </a:r>
          </a:p>
        </p:txBody>
      </p:sp>
      <p:sp>
        <p:nvSpPr>
          <p:cNvPr id="5" name="TextBox 4">
            <a:extLst>
              <a:ext uri="{FF2B5EF4-FFF2-40B4-BE49-F238E27FC236}">
                <a16:creationId xmlns:a16="http://schemas.microsoft.com/office/drawing/2014/main" id="{7C0E3EB8-C509-4D31-B551-F74D86273E14}"/>
              </a:ext>
            </a:extLst>
          </p:cNvPr>
          <p:cNvSpPr txBox="1"/>
          <p:nvPr/>
        </p:nvSpPr>
        <p:spPr>
          <a:xfrm>
            <a:off x="1217612" y="1674034"/>
            <a:ext cx="6095064" cy="3416320"/>
          </a:xfrm>
          <a:prstGeom prst="rect">
            <a:avLst/>
          </a:prstGeom>
          <a:noFill/>
        </p:spPr>
        <p:txBody>
          <a:bodyPr wrap="square">
            <a:spAutoFit/>
          </a:bodyPr>
          <a:lstStyle/>
          <a:p>
            <a:pPr marL="342900" indent="-342900">
              <a:buFont typeface="Arial" panose="020B0604020202020204" pitchFamily="34" charset="0"/>
              <a:buChar char="•"/>
            </a:pPr>
            <a:r>
              <a:rPr lang="en-US" sz="2400" dirty="0"/>
              <a:t>Think-Pair-Share</a:t>
            </a:r>
          </a:p>
          <a:p>
            <a:pPr marL="342900" indent="-342900">
              <a:buFont typeface="Arial" panose="020B0604020202020204" pitchFamily="34" charset="0"/>
              <a:buChar char="•"/>
            </a:pPr>
            <a:r>
              <a:rPr lang="en-US" sz="2400" dirty="0"/>
              <a:t>Agreement circles</a:t>
            </a:r>
          </a:p>
          <a:p>
            <a:pPr marL="342900" indent="-342900">
              <a:buFont typeface="Arial" panose="020B0604020202020204" pitchFamily="34" charset="0"/>
              <a:buChar char="•"/>
            </a:pPr>
            <a:r>
              <a:rPr lang="en-US" sz="2400" dirty="0"/>
              <a:t>Socratic circles</a:t>
            </a:r>
          </a:p>
          <a:p>
            <a:pPr marL="342900" indent="-342900">
              <a:buFont typeface="Arial" panose="020B0604020202020204" pitchFamily="34" charset="0"/>
              <a:buChar char="•"/>
            </a:pPr>
            <a:r>
              <a:rPr lang="en-US" sz="2400" dirty="0"/>
              <a:t>Annotated student drawings</a:t>
            </a:r>
          </a:p>
          <a:p>
            <a:pPr marL="342900" indent="-342900">
              <a:buFont typeface="Arial" panose="020B0604020202020204" pitchFamily="34" charset="0"/>
              <a:buChar char="•"/>
            </a:pPr>
            <a:r>
              <a:rPr lang="en-US" sz="2400" dirty="0"/>
              <a:t>Card sorts</a:t>
            </a:r>
          </a:p>
          <a:p>
            <a:pPr marL="342900" indent="-342900">
              <a:buFont typeface="Arial" panose="020B0604020202020204" pitchFamily="34" charset="0"/>
              <a:buChar char="•"/>
            </a:pPr>
            <a:r>
              <a:rPr lang="en-US" sz="2400" dirty="0"/>
              <a:t>Chain notes</a:t>
            </a:r>
          </a:p>
          <a:p>
            <a:pPr marL="342900" indent="-342900">
              <a:buFont typeface="Arial" panose="020B0604020202020204" pitchFamily="34" charset="0"/>
              <a:buChar char="•"/>
            </a:pPr>
            <a:r>
              <a:rPr lang="en-US" sz="2400" dirty="0"/>
              <a:t>Concept maps</a:t>
            </a:r>
          </a:p>
          <a:p>
            <a:pPr marL="342900" indent="-342900">
              <a:buFont typeface="Arial" panose="020B0604020202020204" pitchFamily="34" charset="0"/>
              <a:buChar char="•"/>
            </a:pPr>
            <a:r>
              <a:rPr lang="en-US" sz="2400" dirty="0"/>
              <a:t>Four corners</a:t>
            </a:r>
          </a:p>
          <a:p>
            <a:pPr marL="342900" indent="-342900">
              <a:buFont typeface="Arial" panose="020B0604020202020204" pitchFamily="34" charset="0"/>
              <a:buChar char="•"/>
            </a:pPr>
            <a:r>
              <a:rPr lang="en-US" sz="2400" dirty="0"/>
              <a:t>Entrance/exit tickets</a:t>
            </a:r>
          </a:p>
        </p:txBody>
      </p:sp>
      <p:sp>
        <p:nvSpPr>
          <p:cNvPr id="7" name="TextBox 6">
            <a:extLst>
              <a:ext uri="{FF2B5EF4-FFF2-40B4-BE49-F238E27FC236}">
                <a16:creationId xmlns:a16="http://schemas.microsoft.com/office/drawing/2014/main" id="{9E23F50E-3161-46E6-B7B0-C538F7EE1B01}"/>
              </a:ext>
            </a:extLst>
          </p:cNvPr>
          <p:cNvSpPr txBox="1"/>
          <p:nvPr/>
        </p:nvSpPr>
        <p:spPr>
          <a:xfrm>
            <a:off x="1293812" y="762000"/>
            <a:ext cx="10058400" cy="707886"/>
          </a:xfrm>
          <a:prstGeom prst="rect">
            <a:avLst/>
          </a:prstGeom>
          <a:noFill/>
        </p:spPr>
        <p:txBody>
          <a:bodyPr wrap="square">
            <a:spAutoFit/>
          </a:bodyPr>
          <a:lstStyle/>
          <a:p>
            <a:r>
              <a:rPr lang="en-US" sz="4000" dirty="0"/>
              <a:t>Formative Assessment Strategies</a:t>
            </a:r>
          </a:p>
        </p:txBody>
      </p:sp>
    </p:spTree>
    <p:extLst>
      <p:ext uri="{BB962C8B-B14F-4D97-AF65-F5344CB8AC3E}">
        <p14:creationId xmlns:p14="http://schemas.microsoft.com/office/powerpoint/2010/main" val="414041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9590-8517-44CE-BEB0-BE68F8193BDB}"/>
              </a:ext>
            </a:extLst>
          </p:cNvPr>
          <p:cNvSpPr>
            <a:spLocks noGrp="1"/>
          </p:cNvSpPr>
          <p:nvPr>
            <p:ph type="title"/>
          </p:nvPr>
        </p:nvSpPr>
        <p:spPr>
          <a:xfrm>
            <a:off x="3808412" y="988905"/>
            <a:ext cx="7344363" cy="780196"/>
          </a:xfrm>
        </p:spPr>
        <p:txBody>
          <a:bodyPr/>
          <a:lstStyle/>
          <a:p>
            <a:r>
              <a:rPr lang="en-US" dirty="0"/>
              <a:t>Step 5: Data and Reflection </a:t>
            </a:r>
          </a:p>
        </p:txBody>
      </p:sp>
      <p:sp>
        <p:nvSpPr>
          <p:cNvPr id="3" name="Content Placeholder 2">
            <a:extLst>
              <a:ext uri="{FF2B5EF4-FFF2-40B4-BE49-F238E27FC236}">
                <a16:creationId xmlns:a16="http://schemas.microsoft.com/office/drawing/2014/main" id="{6AC752DE-FAD1-435C-AE02-A3DD3E872085}"/>
              </a:ext>
            </a:extLst>
          </p:cNvPr>
          <p:cNvSpPr>
            <a:spLocks noGrp="1"/>
          </p:cNvSpPr>
          <p:nvPr>
            <p:ph sz="half" idx="2"/>
          </p:nvPr>
        </p:nvSpPr>
        <p:spPr/>
        <p:txBody>
          <a:bodyPr/>
          <a:lstStyle/>
          <a:p>
            <a:pPr marL="182880" indent="-182880">
              <a:lnSpc>
                <a:spcPct val="100000"/>
              </a:lnSpc>
              <a:spcBef>
                <a:spcPts val="0"/>
              </a:spcBef>
              <a:spcAft>
                <a:spcPts val="600"/>
              </a:spcAft>
              <a:buFont typeface="Arial" panose="020B0604020202020204" pitchFamily="34" charset="0"/>
              <a:buChar char="•"/>
            </a:pPr>
            <a:r>
              <a:rPr lang="en-US" sz="2400" dirty="0"/>
              <a:t>Analyze and reflect on</a:t>
            </a:r>
          </a:p>
          <a:p>
            <a:pPr marL="365705" lvl="2" indent="-182880">
              <a:lnSpc>
                <a:spcPct val="100000"/>
              </a:lnSpc>
              <a:spcBef>
                <a:spcPts val="0"/>
              </a:spcBef>
              <a:spcAft>
                <a:spcPts val="600"/>
              </a:spcAft>
              <a:buFont typeface="Arial" panose="020B0604020202020204" pitchFamily="34" charset="0"/>
              <a:buChar char="•"/>
            </a:pPr>
            <a:r>
              <a:rPr lang="en-US" sz="2001" dirty="0"/>
              <a:t>Student errors and misconceptions</a:t>
            </a:r>
          </a:p>
          <a:p>
            <a:pPr marL="365705" lvl="2" indent="-182880">
              <a:lnSpc>
                <a:spcPct val="100000"/>
              </a:lnSpc>
              <a:spcBef>
                <a:spcPts val="0"/>
              </a:spcBef>
              <a:spcAft>
                <a:spcPts val="600"/>
              </a:spcAft>
              <a:buFont typeface="Arial" panose="020B0604020202020204" pitchFamily="34" charset="0"/>
              <a:buChar char="•"/>
            </a:pPr>
            <a:r>
              <a:rPr lang="en-US" sz="2001" dirty="0"/>
              <a:t>Outcomes</a:t>
            </a:r>
          </a:p>
          <a:p>
            <a:pPr marL="182880" indent="-182880">
              <a:lnSpc>
                <a:spcPct val="100000"/>
              </a:lnSpc>
              <a:spcBef>
                <a:spcPts val="0"/>
              </a:spcBef>
              <a:spcAft>
                <a:spcPts val="600"/>
              </a:spcAft>
              <a:buFont typeface="Arial" panose="020B0604020202020204" pitchFamily="34" charset="0"/>
              <a:buChar char="•"/>
            </a:pPr>
            <a:r>
              <a:rPr lang="en-US" sz="2400" dirty="0"/>
              <a:t>Use a variety of data</a:t>
            </a:r>
          </a:p>
        </p:txBody>
      </p:sp>
    </p:spTree>
    <p:extLst>
      <p:ext uri="{BB962C8B-B14F-4D97-AF65-F5344CB8AC3E}">
        <p14:creationId xmlns:p14="http://schemas.microsoft.com/office/powerpoint/2010/main" val="318985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9A59792-4F59-4538-9B68-A3F8F4E4E906}"/>
              </a:ext>
            </a:extLst>
          </p:cNvPr>
          <p:cNvPicPr>
            <a:picLocks noGrp="1" noChangeAspect="1"/>
          </p:cNvPicPr>
          <p:nvPr>
            <p:ph idx="1"/>
          </p:nvPr>
        </p:nvPicPr>
        <p:blipFill>
          <a:blip r:embed="rId2"/>
          <a:stretch>
            <a:fillRect/>
          </a:stretch>
        </p:blipFill>
        <p:spPr>
          <a:xfrm>
            <a:off x="5204781" y="1828846"/>
            <a:ext cx="4311326" cy="4413023"/>
          </a:xfrm>
        </p:spPr>
      </p:pic>
      <p:sp>
        <p:nvSpPr>
          <p:cNvPr id="5" name="TextBox 4">
            <a:extLst>
              <a:ext uri="{FF2B5EF4-FFF2-40B4-BE49-F238E27FC236}">
                <a16:creationId xmlns:a16="http://schemas.microsoft.com/office/drawing/2014/main" id="{52C33A2B-3142-4DE4-A8E6-230D4AEFD7DB}"/>
              </a:ext>
            </a:extLst>
          </p:cNvPr>
          <p:cNvSpPr txBox="1"/>
          <p:nvPr/>
        </p:nvSpPr>
        <p:spPr>
          <a:xfrm>
            <a:off x="4007644" y="1066800"/>
            <a:ext cx="6705600" cy="646331"/>
          </a:xfrm>
          <a:prstGeom prst="rect">
            <a:avLst/>
          </a:prstGeom>
          <a:noFill/>
        </p:spPr>
        <p:txBody>
          <a:bodyPr wrap="square" rtlCol="0">
            <a:spAutoFit/>
          </a:bodyPr>
          <a:lstStyle/>
          <a:p>
            <a:pPr algn="ctr"/>
            <a:r>
              <a:rPr lang="en-US" sz="3600" dirty="0"/>
              <a:t>High Quality Instructional Cycle</a:t>
            </a:r>
          </a:p>
        </p:txBody>
      </p:sp>
    </p:spTree>
    <p:extLst>
      <p:ext uri="{BB962C8B-B14F-4D97-AF65-F5344CB8AC3E}">
        <p14:creationId xmlns:p14="http://schemas.microsoft.com/office/powerpoint/2010/main" val="148227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4FD0B9C-55E2-4546-957D-6978743FF727}"/>
              </a:ext>
            </a:extLst>
          </p:cNvPr>
          <p:cNvSpPr>
            <a:spLocks noGrp="1"/>
          </p:cNvSpPr>
          <p:nvPr>
            <p:ph sz="half" idx="4294967295"/>
          </p:nvPr>
        </p:nvSpPr>
        <p:spPr>
          <a:xfrm>
            <a:off x="166409" y="2246288"/>
            <a:ext cx="3716947" cy="2458805"/>
          </a:xfrm>
          <a:prstGeom prst="rect">
            <a:avLst/>
          </a:prstGeom>
        </p:spPr>
        <p:txBody>
          <a:bodyPr vert="horz" lIns="0" tIns="45720" rIns="0" bIns="45720" rtlCol="0">
            <a:noAutofit/>
          </a:bodyPr>
          <a:lstStyle/>
          <a:p>
            <a:pPr algn="ctr" rtl="0">
              <a:spcBef>
                <a:spcPts val="0"/>
              </a:spcBef>
              <a:spcAft>
                <a:spcPts val="1200"/>
              </a:spcAft>
            </a:pPr>
            <a:r>
              <a:rPr lang="en-US" sz="3600" b="0" i="0" u="none" strike="noStrike" dirty="0">
                <a:solidFill>
                  <a:schemeClr val="bg1"/>
                </a:solidFill>
                <a:effectLst/>
                <a:latin typeface="Quattrocento Sans"/>
              </a:rPr>
              <a:t>What types of data can we use to reflect on the efficacy of our instruction?</a:t>
            </a:r>
            <a:endParaRPr lang="en-US" sz="3600" b="0" dirty="0">
              <a:solidFill>
                <a:schemeClr val="bg1"/>
              </a:solidFill>
              <a:effectLst/>
            </a:endParaRPr>
          </a:p>
          <a:p>
            <a:br>
              <a:rPr lang="en-US" sz="3200" dirty="0"/>
            </a:br>
            <a:endParaRPr lang="en-US" sz="3600" dirty="0">
              <a:solidFill>
                <a:srgbClr val="FFFFFF"/>
              </a:solidFill>
            </a:endParaRPr>
          </a:p>
        </p:txBody>
      </p:sp>
      <p:sp>
        <p:nvSpPr>
          <p:cNvPr id="21" name="Rectangle 2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Chat with solid fill">
            <a:extLst>
              <a:ext uri="{FF2B5EF4-FFF2-40B4-BE49-F238E27FC236}">
                <a16:creationId xmlns:a16="http://schemas.microsoft.com/office/drawing/2014/main" id="{EB75149C-662B-4C33-8ABD-9228CB7B77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50017" y="640080"/>
            <a:ext cx="5577840" cy="5577840"/>
          </a:xfrm>
          <a:prstGeom prst="rect">
            <a:avLst/>
          </a:prstGeom>
        </p:spPr>
      </p:pic>
    </p:spTree>
    <p:extLst>
      <p:ext uri="{BB962C8B-B14F-4D97-AF65-F5344CB8AC3E}">
        <p14:creationId xmlns:p14="http://schemas.microsoft.com/office/powerpoint/2010/main" val="155828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9590-8517-44CE-BEB0-BE68F8193BDB}"/>
              </a:ext>
            </a:extLst>
          </p:cNvPr>
          <p:cNvSpPr>
            <a:spLocks noGrp="1"/>
          </p:cNvSpPr>
          <p:nvPr>
            <p:ph type="title"/>
          </p:nvPr>
        </p:nvSpPr>
        <p:spPr>
          <a:xfrm>
            <a:off x="3808412" y="988905"/>
            <a:ext cx="7344363" cy="780196"/>
          </a:xfrm>
        </p:spPr>
        <p:txBody>
          <a:bodyPr/>
          <a:lstStyle/>
          <a:p>
            <a:r>
              <a:rPr lang="en-US" dirty="0"/>
              <a:t>Step 6: Adapt Instruction</a:t>
            </a:r>
          </a:p>
        </p:txBody>
      </p:sp>
      <p:sp>
        <p:nvSpPr>
          <p:cNvPr id="3" name="Content Placeholder 2">
            <a:extLst>
              <a:ext uri="{FF2B5EF4-FFF2-40B4-BE49-F238E27FC236}">
                <a16:creationId xmlns:a16="http://schemas.microsoft.com/office/drawing/2014/main" id="{6AC752DE-FAD1-435C-AE02-A3DD3E872085}"/>
              </a:ext>
            </a:extLst>
          </p:cNvPr>
          <p:cNvSpPr>
            <a:spLocks noGrp="1"/>
          </p:cNvSpPr>
          <p:nvPr>
            <p:ph sz="half" idx="2"/>
          </p:nvPr>
        </p:nvSpPr>
        <p:spPr/>
        <p:txBody>
          <a:bodyPr/>
          <a:lstStyle/>
          <a:p>
            <a:pPr marL="182880" indent="-182880">
              <a:lnSpc>
                <a:spcPct val="100000"/>
              </a:lnSpc>
              <a:spcBef>
                <a:spcPts val="0"/>
              </a:spcBef>
              <a:spcAft>
                <a:spcPts val="600"/>
              </a:spcAft>
              <a:buFont typeface="Arial" panose="020B0604020202020204" pitchFamily="34" charset="0"/>
              <a:buChar char="•"/>
            </a:pPr>
            <a:r>
              <a:rPr lang="en-US" sz="2400" dirty="0"/>
              <a:t>Extend and deepen learning</a:t>
            </a:r>
          </a:p>
          <a:p>
            <a:pPr marL="182880" indent="-182880">
              <a:lnSpc>
                <a:spcPct val="100000"/>
              </a:lnSpc>
              <a:spcBef>
                <a:spcPts val="0"/>
              </a:spcBef>
              <a:spcAft>
                <a:spcPts val="600"/>
              </a:spcAft>
              <a:buFont typeface="Arial" panose="020B0604020202020204" pitchFamily="34" charset="0"/>
              <a:buChar char="•"/>
            </a:pPr>
            <a:r>
              <a:rPr lang="en-US" sz="2400" dirty="0"/>
              <a:t>Provide appropriate interventions</a:t>
            </a:r>
          </a:p>
          <a:p>
            <a:pPr marL="182880" indent="-182880">
              <a:lnSpc>
                <a:spcPct val="100000"/>
              </a:lnSpc>
              <a:spcBef>
                <a:spcPts val="0"/>
              </a:spcBef>
              <a:spcAft>
                <a:spcPts val="600"/>
              </a:spcAft>
              <a:buFont typeface="Arial" panose="020B0604020202020204" pitchFamily="34" charset="0"/>
              <a:buChar char="•"/>
            </a:pPr>
            <a:r>
              <a:rPr lang="en-US" sz="2400" dirty="0"/>
              <a:t>Incorporate feedback</a:t>
            </a:r>
          </a:p>
        </p:txBody>
      </p:sp>
    </p:spTree>
    <p:extLst>
      <p:ext uri="{BB962C8B-B14F-4D97-AF65-F5344CB8AC3E}">
        <p14:creationId xmlns:p14="http://schemas.microsoft.com/office/powerpoint/2010/main" val="115721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1FA021EB-1260-4FFC-B9FB-909F348AC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716" y="904875"/>
            <a:ext cx="7707392" cy="4352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7E281A-BE40-472E-BBEB-013A3D06643B}"/>
              </a:ext>
            </a:extLst>
          </p:cNvPr>
          <p:cNvSpPr txBox="1"/>
          <p:nvPr/>
        </p:nvSpPr>
        <p:spPr>
          <a:xfrm>
            <a:off x="1789112" y="304800"/>
            <a:ext cx="8610600" cy="1015663"/>
          </a:xfrm>
          <a:prstGeom prst="rect">
            <a:avLst/>
          </a:prstGeom>
          <a:noFill/>
        </p:spPr>
        <p:txBody>
          <a:bodyPr wrap="square">
            <a:spAutoFit/>
          </a:bodyPr>
          <a:lstStyle/>
          <a:p>
            <a:pPr rtl="0">
              <a:spcBef>
                <a:spcPts val="0"/>
              </a:spcBef>
              <a:spcAft>
                <a:spcPts val="0"/>
              </a:spcAft>
            </a:pPr>
            <a:r>
              <a:rPr lang="en-US" sz="2400" b="1" i="0" u="none" strike="noStrike" dirty="0">
                <a:solidFill>
                  <a:srgbClr val="000000"/>
                </a:solidFill>
                <a:effectLst/>
                <a:latin typeface="Quattrocento Sans"/>
              </a:rPr>
              <a:t>Evidence of student learning informs the next leg of the journey... </a:t>
            </a:r>
            <a:endParaRPr lang="en-US" sz="2400" b="0" dirty="0">
              <a:effectLst/>
            </a:endParaRPr>
          </a:p>
          <a:p>
            <a:br>
              <a:rPr lang="en-US" dirty="0"/>
            </a:br>
            <a:endParaRPr lang="en-US" dirty="0"/>
          </a:p>
        </p:txBody>
      </p:sp>
      <p:sp>
        <p:nvSpPr>
          <p:cNvPr id="6" name="TextBox 5">
            <a:extLst>
              <a:ext uri="{FF2B5EF4-FFF2-40B4-BE49-F238E27FC236}">
                <a16:creationId xmlns:a16="http://schemas.microsoft.com/office/drawing/2014/main" id="{C86887B2-05B6-467C-87E4-C357D422899A}"/>
              </a:ext>
            </a:extLst>
          </p:cNvPr>
          <p:cNvSpPr txBox="1"/>
          <p:nvPr/>
        </p:nvSpPr>
        <p:spPr>
          <a:xfrm>
            <a:off x="1865312" y="5257800"/>
            <a:ext cx="8458200" cy="1754326"/>
          </a:xfrm>
          <a:prstGeom prst="rect">
            <a:avLst/>
          </a:prstGeom>
          <a:noFill/>
        </p:spPr>
        <p:txBody>
          <a:bodyPr wrap="square">
            <a:spAutoFit/>
          </a:bodyPr>
          <a:lstStyle/>
          <a:p>
            <a:pPr algn="ctr" rtl="0">
              <a:spcBef>
                <a:spcPts val="0"/>
              </a:spcBef>
              <a:spcAft>
                <a:spcPts val="0"/>
              </a:spcAft>
            </a:pPr>
            <a:r>
              <a:rPr lang="en-US" sz="3600" b="1" i="0" u="none" strike="noStrike" dirty="0">
                <a:solidFill>
                  <a:srgbClr val="000000"/>
                </a:solidFill>
                <a:effectLst/>
                <a:latin typeface="Quattrocento Sans"/>
              </a:rPr>
              <a:t>You are here.</a:t>
            </a:r>
            <a:endParaRPr lang="en-US" sz="3600" b="0" dirty="0">
              <a:effectLst/>
            </a:endParaRPr>
          </a:p>
          <a:p>
            <a:pPr algn="ctr" rtl="0">
              <a:spcBef>
                <a:spcPts val="0"/>
              </a:spcBef>
              <a:spcAft>
                <a:spcPts val="0"/>
              </a:spcAft>
            </a:pPr>
            <a:r>
              <a:rPr lang="en-US" sz="3600" b="1" i="0" u="none" strike="noStrike" dirty="0">
                <a:solidFill>
                  <a:srgbClr val="000000"/>
                </a:solidFill>
                <a:effectLst/>
                <a:latin typeface="Quattrocento Sans"/>
              </a:rPr>
              <a:t>Now what? </a:t>
            </a:r>
            <a:endParaRPr lang="en-US" sz="3600" b="0" dirty="0">
              <a:effectLst/>
            </a:endParaRPr>
          </a:p>
          <a:p>
            <a:br>
              <a:rPr lang="en-US" dirty="0"/>
            </a:br>
            <a:endParaRPr lang="en-US" dirty="0"/>
          </a:p>
        </p:txBody>
      </p:sp>
    </p:spTree>
    <p:extLst>
      <p:ext uri="{BB962C8B-B14F-4D97-AF65-F5344CB8AC3E}">
        <p14:creationId xmlns:p14="http://schemas.microsoft.com/office/powerpoint/2010/main" val="46056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BAEB75A9-497D-4DC7-A4D0-B1CBFED4A3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7374" y="5638800"/>
            <a:ext cx="611339" cy="584254"/>
          </a:xfrm>
          <a:prstGeom prst="rect">
            <a:avLst/>
          </a:prstGeom>
        </p:spPr>
      </p:pic>
      <p:graphicFrame>
        <p:nvGraphicFramePr>
          <p:cNvPr id="2" name="Table 1">
            <a:extLst>
              <a:ext uri="{FF2B5EF4-FFF2-40B4-BE49-F238E27FC236}">
                <a16:creationId xmlns:a16="http://schemas.microsoft.com/office/drawing/2014/main" id="{F1AEE5D8-2A6F-48AA-A781-C268A2E44662}"/>
              </a:ext>
            </a:extLst>
          </p:cNvPr>
          <p:cNvGraphicFramePr>
            <a:graphicFrameLocks noGrp="1"/>
          </p:cNvGraphicFramePr>
          <p:nvPr>
            <p:extLst>
              <p:ext uri="{D42A27DB-BD31-4B8C-83A1-F6EECF244321}">
                <p14:modId xmlns:p14="http://schemas.microsoft.com/office/powerpoint/2010/main" val="4098972676"/>
              </p:ext>
            </p:extLst>
          </p:nvPr>
        </p:nvGraphicFramePr>
        <p:xfrm>
          <a:off x="3732212" y="2057400"/>
          <a:ext cx="7391400" cy="3348990"/>
        </p:xfrm>
        <a:graphic>
          <a:graphicData uri="http://schemas.openxmlformats.org/drawingml/2006/table">
            <a:tbl>
              <a:tblPr/>
              <a:tblGrid>
                <a:gridCol w="3057525">
                  <a:extLst>
                    <a:ext uri="{9D8B030D-6E8A-4147-A177-3AD203B41FA5}">
                      <a16:colId xmlns:a16="http://schemas.microsoft.com/office/drawing/2014/main" val="1171480986"/>
                    </a:ext>
                  </a:extLst>
                </a:gridCol>
                <a:gridCol w="4333875">
                  <a:extLst>
                    <a:ext uri="{9D8B030D-6E8A-4147-A177-3AD203B41FA5}">
                      <a16:colId xmlns:a16="http://schemas.microsoft.com/office/drawing/2014/main" val="1418575600"/>
                    </a:ext>
                  </a:extLst>
                </a:gridCol>
              </a:tblGrid>
              <a:tr h="1095375">
                <a:tc>
                  <a:txBody>
                    <a:bodyPr/>
                    <a:lstStyle/>
                    <a:p>
                      <a:pPr rtl="0" fontAlgn="base">
                        <a:spcBef>
                          <a:spcPts val="0"/>
                        </a:spcBef>
                        <a:spcAft>
                          <a:spcPts val="1200"/>
                        </a:spcAft>
                        <a:buFont typeface="+mj-lt"/>
                        <a:buAutoNum type="arabicPeriod"/>
                      </a:pPr>
                      <a:r>
                        <a:rPr lang="en-US" sz="1400" b="0" i="0" u="none" strike="noStrike">
                          <a:solidFill>
                            <a:srgbClr val="595959"/>
                          </a:solidFill>
                          <a:effectLst/>
                          <a:latin typeface="Quattrocento Sans"/>
                        </a:rPr>
                        <a:t>Awesome! Your lowercase letters are all formed correctly.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19050" cap="flat" cmpd="sng" algn="ctr">
                      <a:solidFill>
                        <a:srgbClr val="9E9E9E"/>
                      </a:solidFill>
                      <a:prstDash val="solid"/>
                      <a:round/>
                      <a:headEnd type="none" w="med" len="med"/>
                      <a:tailEnd type="none" w="med" len="med"/>
                    </a:lnB>
                  </a:tcPr>
                </a:tc>
                <a:tc>
                  <a:txBody>
                    <a:bodyPr/>
                    <a:lstStyle/>
                    <a:p>
                      <a:pPr rtl="0" fontAlgn="base">
                        <a:spcBef>
                          <a:spcPts val="0"/>
                        </a:spcBef>
                        <a:spcAft>
                          <a:spcPts val="1200"/>
                        </a:spcAft>
                        <a:buFont typeface="+mj-lt"/>
                        <a:buAutoNum type="arabicPeriod"/>
                      </a:pPr>
                      <a:r>
                        <a:rPr lang="en-US" sz="1400" b="0" i="0" u="none" strike="noStrike" dirty="0">
                          <a:solidFill>
                            <a:srgbClr val="595959"/>
                          </a:solidFill>
                          <a:effectLst/>
                          <a:latin typeface="Quattrocento Sans"/>
                        </a:rPr>
                        <a:t>Awesome! Your lowercase letters are all formed correctly. </a:t>
                      </a:r>
                      <a:r>
                        <a:rPr lang="en-US" sz="1400" b="1" i="0" u="none" strike="noStrike" dirty="0">
                          <a:solidFill>
                            <a:srgbClr val="595959"/>
                          </a:solidFill>
                          <a:effectLst/>
                          <a:highlight>
                            <a:srgbClr val="FFFF00"/>
                          </a:highlight>
                          <a:latin typeface="Quattrocento Sans"/>
                        </a:rPr>
                        <a:t>Tomorrow, I would like to see you work on the finger-space between your words so the reader can tell where a word begins and ends.</a:t>
                      </a:r>
                      <a:endParaRPr lang="en-US" sz="1400" b="0" i="0" u="none" strike="noStrike" dirty="0">
                        <a:solidFill>
                          <a:srgbClr val="595959"/>
                        </a:solidFill>
                        <a:effectLst/>
                        <a:highlight>
                          <a:srgbClr val="FFFF00"/>
                        </a:highlight>
                        <a:latin typeface="Quattrocento Sans"/>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1905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740877689"/>
                  </a:ext>
                </a:extLst>
              </a:tr>
              <a:tr h="1209675">
                <a:tc>
                  <a:txBody>
                    <a:bodyPr/>
                    <a:lstStyle/>
                    <a:p>
                      <a:pPr rtl="0" fontAlgn="base">
                        <a:spcBef>
                          <a:spcPts val="0"/>
                        </a:spcBef>
                        <a:spcAft>
                          <a:spcPts val="1200"/>
                        </a:spcAft>
                        <a:buFont typeface="+mj-lt"/>
                        <a:buAutoNum type="arabicPeriod" startAt="2"/>
                      </a:pPr>
                      <a:r>
                        <a:rPr lang="en-US" sz="1400" b="0" i="0" u="none" strike="noStrike">
                          <a:solidFill>
                            <a:srgbClr val="595959"/>
                          </a:solidFill>
                          <a:effectLst/>
                          <a:latin typeface="Quattrocento Sans"/>
                        </a:rPr>
                        <a:t>Nice work! Your essay followed the 5-paragraph format and your paragraphs were on topic and clear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19050" cap="flat" cmpd="sng" algn="ctr">
                      <a:solidFill>
                        <a:srgbClr val="9E9E9E"/>
                      </a:solidFill>
                      <a:prstDash val="solid"/>
                      <a:round/>
                      <a:headEnd type="none" w="med" len="med"/>
                      <a:tailEnd type="none" w="med" len="med"/>
                    </a:lnT>
                    <a:lnB w="19050" cap="flat" cmpd="sng" algn="ctr">
                      <a:solidFill>
                        <a:srgbClr val="9E9E9E"/>
                      </a:solidFill>
                      <a:prstDash val="solid"/>
                      <a:round/>
                      <a:headEnd type="none" w="med" len="med"/>
                      <a:tailEnd type="none" w="med" len="med"/>
                    </a:lnB>
                  </a:tcPr>
                </a:tc>
                <a:tc>
                  <a:txBody>
                    <a:bodyPr/>
                    <a:lstStyle/>
                    <a:p>
                      <a:pPr rtl="0" fontAlgn="base">
                        <a:spcBef>
                          <a:spcPts val="0"/>
                        </a:spcBef>
                        <a:spcAft>
                          <a:spcPts val="1200"/>
                        </a:spcAft>
                        <a:buFont typeface="+mj-lt"/>
                        <a:buAutoNum type="arabicPeriod" startAt="2"/>
                      </a:pPr>
                      <a:r>
                        <a:rPr lang="en-US" sz="1400" b="0" i="0" u="none" strike="noStrike" dirty="0">
                          <a:solidFill>
                            <a:srgbClr val="595959"/>
                          </a:solidFill>
                          <a:effectLst/>
                          <a:latin typeface="Quattrocento Sans"/>
                        </a:rPr>
                        <a:t>Nice work! Your essay followed the 5-paragraph format and your paragraphs were on-topic.</a:t>
                      </a:r>
                      <a:r>
                        <a:rPr lang="en-US" sz="1400" b="0" i="0" u="none" strike="noStrike" dirty="0">
                          <a:solidFill>
                            <a:srgbClr val="595959"/>
                          </a:solidFill>
                          <a:effectLst/>
                          <a:highlight>
                            <a:srgbClr val="FFFF00"/>
                          </a:highlight>
                          <a:latin typeface="Quattrocento Sans"/>
                        </a:rPr>
                        <a:t> </a:t>
                      </a:r>
                      <a:r>
                        <a:rPr lang="en-US" sz="1400" b="1" i="0" u="none" strike="noStrike" dirty="0">
                          <a:solidFill>
                            <a:srgbClr val="595959"/>
                          </a:solidFill>
                          <a:effectLst/>
                          <a:highlight>
                            <a:srgbClr val="FFFF00"/>
                          </a:highlight>
                          <a:latin typeface="Quattrocento Sans"/>
                        </a:rPr>
                        <a:t>In the next revision, please include evidence from the text so your essay is even more convincing.</a:t>
                      </a:r>
                      <a:endParaRPr lang="en-US" sz="1400" b="0" i="0" u="none" strike="noStrike" dirty="0">
                        <a:solidFill>
                          <a:srgbClr val="595959"/>
                        </a:solidFill>
                        <a:effectLst/>
                        <a:highlight>
                          <a:srgbClr val="FFFF00"/>
                        </a:highlight>
                        <a:latin typeface="Quattrocento Sans"/>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19050" cap="flat" cmpd="sng" algn="ctr">
                      <a:solidFill>
                        <a:srgbClr val="9E9E9E"/>
                      </a:solidFill>
                      <a:prstDash val="solid"/>
                      <a:round/>
                      <a:headEnd type="none" w="med" len="med"/>
                      <a:tailEnd type="none" w="med" len="med"/>
                    </a:lnT>
                    <a:lnB w="1905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44519680"/>
                  </a:ext>
                </a:extLst>
              </a:tr>
              <a:tr h="1000125">
                <a:tc>
                  <a:txBody>
                    <a:bodyPr/>
                    <a:lstStyle/>
                    <a:p>
                      <a:pPr rtl="0" fontAlgn="base">
                        <a:spcBef>
                          <a:spcPts val="0"/>
                        </a:spcBef>
                        <a:spcAft>
                          <a:spcPts val="1200"/>
                        </a:spcAft>
                        <a:buFont typeface="+mj-lt"/>
                        <a:buAutoNum type="arabicPeriod" startAt="3"/>
                      </a:pPr>
                      <a:r>
                        <a:rPr lang="en-US" sz="1400" b="0" i="0" u="none" strike="noStrike">
                          <a:solidFill>
                            <a:srgbClr val="595959"/>
                          </a:solidFill>
                          <a:effectLst/>
                          <a:latin typeface="Quattrocento Sans"/>
                        </a:rPr>
                        <a:t>Yay! I can see that you followed all of the steps correctly. Thanks for showing your work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19050"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base">
                        <a:spcBef>
                          <a:spcPts val="0"/>
                        </a:spcBef>
                        <a:spcAft>
                          <a:spcPts val="1200"/>
                        </a:spcAft>
                        <a:buFont typeface="+mj-lt"/>
                        <a:buAutoNum type="arabicPeriod" startAt="3"/>
                      </a:pPr>
                      <a:r>
                        <a:rPr lang="en-US" sz="1400" b="0" i="0" u="none" strike="noStrike" dirty="0">
                          <a:solidFill>
                            <a:srgbClr val="595959"/>
                          </a:solidFill>
                          <a:effectLst/>
                          <a:latin typeface="Quattrocento Sans"/>
                        </a:rPr>
                        <a:t>Yay! I can see that you followed all of the steps correctly. Thanks for showing your work.</a:t>
                      </a:r>
                      <a:r>
                        <a:rPr lang="en-US" sz="1400" b="0" i="0" u="none" strike="noStrike" dirty="0">
                          <a:solidFill>
                            <a:srgbClr val="595959"/>
                          </a:solidFill>
                          <a:effectLst/>
                          <a:highlight>
                            <a:srgbClr val="FFFF00"/>
                          </a:highlight>
                          <a:latin typeface="Quattrocento Sans"/>
                        </a:rPr>
                        <a:t> </a:t>
                      </a:r>
                      <a:r>
                        <a:rPr lang="en-US" sz="1400" b="1" i="0" u="none" strike="noStrike" dirty="0">
                          <a:solidFill>
                            <a:srgbClr val="595959"/>
                          </a:solidFill>
                          <a:effectLst/>
                          <a:highlight>
                            <a:srgbClr val="FFFF00"/>
                          </a:highlight>
                          <a:latin typeface="Quattrocento Sans"/>
                        </a:rPr>
                        <a:t>Next time, check your answer to avoid missing details like the negative sign. </a:t>
                      </a:r>
                      <a:endParaRPr lang="en-US" sz="1400" b="0" i="0" u="none" strike="noStrike" dirty="0">
                        <a:solidFill>
                          <a:srgbClr val="595959"/>
                        </a:solidFill>
                        <a:effectLst/>
                        <a:highlight>
                          <a:srgbClr val="FFFF00"/>
                        </a:highlight>
                        <a:latin typeface="Quattrocento Sans"/>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19050"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818714035"/>
                  </a:ext>
                </a:extLst>
              </a:tr>
            </a:tbl>
          </a:graphicData>
        </a:graphic>
      </p:graphicFrame>
      <p:sp>
        <p:nvSpPr>
          <p:cNvPr id="3" name="Rectangle 1">
            <a:extLst>
              <a:ext uri="{FF2B5EF4-FFF2-40B4-BE49-F238E27FC236}">
                <a16:creationId xmlns:a16="http://schemas.microsoft.com/office/drawing/2014/main" id="{402F94FF-18B7-4FFB-B6E7-F90A085949BB}"/>
              </a:ext>
            </a:extLst>
          </p:cNvPr>
          <p:cNvSpPr>
            <a:spLocks noChangeArrowheads="1"/>
          </p:cNvSpPr>
          <p:nvPr/>
        </p:nvSpPr>
        <p:spPr bwMode="auto">
          <a:xfrm>
            <a:off x="3598864" y="1980407"/>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F58A3210-4E76-4C97-B2DB-A6892A4C3E99}"/>
              </a:ext>
            </a:extLst>
          </p:cNvPr>
          <p:cNvSpPr txBox="1"/>
          <p:nvPr/>
        </p:nvSpPr>
        <p:spPr>
          <a:xfrm>
            <a:off x="3732212" y="1016201"/>
            <a:ext cx="7457747" cy="615553"/>
          </a:xfrm>
          <a:prstGeom prst="rect">
            <a:avLst/>
          </a:prstGeom>
          <a:noFill/>
        </p:spPr>
        <p:txBody>
          <a:bodyPr wrap="none" rtlCol="0">
            <a:spAutoFit/>
          </a:bodyPr>
          <a:lstStyle/>
          <a:p>
            <a:r>
              <a:rPr lang="en-US" sz="3400" dirty="0"/>
              <a:t>Adding “Feed Forward” to your Feedback</a:t>
            </a:r>
          </a:p>
        </p:txBody>
      </p:sp>
    </p:spTree>
    <p:extLst>
      <p:ext uri="{BB962C8B-B14F-4D97-AF65-F5344CB8AC3E}">
        <p14:creationId xmlns:p14="http://schemas.microsoft.com/office/powerpoint/2010/main" val="17176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4FD0B9C-55E2-4546-957D-6978743FF727}"/>
              </a:ext>
            </a:extLst>
          </p:cNvPr>
          <p:cNvSpPr>
            <a:spLocks noGrp="1"/>
          </p:cNvSpPr>
          <p:nvPr>
            <p:ph sz="half" idx="4294967295"/>
          </p:nvPr>
        </p:nvSpPr>
        <p:spPr>
          <a:xfrm>
            <a:off x="127199" y="1854242"/>
            <a:ext cx="3716947" cy="2458805"/>
          </a:xfrm>
          <a:prstGeom prst="rect">
            <a:avLst/>
          </a:prstGeom>
        </p:spPr>
        <p:txBody>
          <a:bodyPr vert="horz" lIns="0" tIns="45720" rIns="0" bIns="45720" rtlCol="0">
            <a:noAutofit/>
          </a:bodyPr>
          <a:lstStyle/>
          <a:p>
            <a:pPr algn="ctr" rtl="0">
              <a:spcBef>
                <a:spcPts val="0"/>
              </a:spcBef>
              <a:spcAft>
                <a:spcPts val="1200"/>
              </a:spcAft>
            </a:pPr>
            <a:r>
              <a:rPr lang="en-US" sz="3600" b="0" i="0" u="none" strike="noStrike" dirty="0">
                <a:solidFill>
                  <a:schemeClr val="bg1"/>
                </a:solidFill>
                <a:effectLst/>
                <a:latin typeface="Quattrocento Sans"/>
              </a:rPr>
              <a:t>How have you seen feedback used effectively to inform the learner and move learning forward?</a:t>
            </a:r>
            <a:endParaRPr lang="en-US" sz="3600" b="0" dirty="0">
              <a:solidFill>
                <a:schemeClr val="bg1"/>
              </a:solidFill>
              <a:effectLst/>
            </a:endParaRPr>
          </a:p>
          <a:p>
            <a:br>
              <a:rPr lang="en-US" sz="3200" dirty="0"/>
            </a:br>
            <a:endParaRPr lang="en-US" sz="3600" dirty="0">
              <a:solidFill>
                <a:srgbClr val="FFFFFF"/>
              </a:solidFill>
            </a:endParaRPr>
          </a:p>
        </p:txBody>
      </p:sp>
      <p:sp>
        <p:nvSpPr>
          <p:cNvPr id="21" name="Rectangle 2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Chat with solid fill">
            <a:extLst>
              <a:ext uri="{FF2B5EF4-FFF2-40B4-BE49-F238E27FC236}">
                <a16:creationId xmlns:a16="http://schemas.microsoft.com/office/drawing/2014/main" id="{EB75149C-662B-4C33-8ABD-9228CB7B77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50017" y="640080"/>
            <a:ext cx="5577840" cy="5577840"/>
          </a:xfrm>
          <a:prstGeom prst="rect">
            <a:avLst/>
          </a:prstGeom>
        </p:spPr>
      </p:pic>
    </p:spTree>
    <p:extLst>
      <p:ext uri="{BB962C8B-B14F-4D97-AF65-F5344CB8AC3E}">
        <p14:creationId xmlns:p14="http://schemas.microsoft.com/office/powerpoint/2010/main" val="196749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9A59792-4F59-4538-9B68-A3F8F4E4E906}"/>
              </a:ext>
            </a:extLst>
          </p:cNvPr>
          <p:cNvPicPr>
            <a:picLocks noGrp="1" noChangeAspect="1"/>
          </p:cNvPicPr>
          <p:nvPr>
            <p:ph idx="1"/>
          </p:nvPr>
        </p:nvPicPr>
        <p:blipFill>
          <a:blip r:embed="rId2"/>
          <a:stretch>
            <a:fillRect/>
          </a:stretch>
        </p:blipFill>
        <p:spPr>
          <a:xfrm>
            <a:off x="5204781" y="1828846"/>
            <a:ext cx="4311326" cy="4413023"/>
          </a:xfrm>
        </p:spPr>
      </p:pic>
      <p:sp>
        <p:nvSpPr>
          <p:cNvPr id="5" name="TextBox 4">
            <a:extLst>
              <a:ext uri="{FF2B5EF4-FFF2-40B4-BE49-F238E27FC236}">
                <a16:creationId xmlns:a16="http://schemas.microsoft.com/office/drawing/2014/main" id="{52C33A2B-3142-4DE4-A8E6-230D4AEFD7DB}"/>
              </a:ext>
            </a:extLst>
          </p:cNvPr>
          <p:cNvSpPr txBox="1"/>
          <p:nvPr/>
        </p:nvSpPr>
        <p:spPr>
          <a:xfrm>
            <a:off x="4007644" y="1066800"/>
            <a:ext cx="6705600" cy="646331"/>
          </a:xfrm>
          <a:prstGeom prst="rect">
            <a:avLst/>
          </a:prstGeom>
          <a:noFill/>
        </p:spPr>
        <p:txBody>
          <a:bodyPr wrap="square" rtlCol="0">
            <a:spAutoFit/>
          </a:bodyPr>
          <a:lstStyle/>
          <a:p>
            <a:pPr algn="ctr"/>
            <a:r>
              <a:rPr lang="en-US" sz="3600" dirty="0"/>
              <a:t>High Quality Instructional Cycle</a:t>
            </a:r>
          </a:p>
        </p:txBody>
      </p:sp>
    </p:spTree>
    <p:extLst>
      <p:ext uri="{BB962C8B-B14F-4D97-AF65-F5344CB8AC3E}">
        <p14:creationId xmlns:p14="http://schemas.microsoft.com/office/powerpoint/2010/main" val="196707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4FD0B9C-55E2-4546-957D-6978743FF727}"/>
              </a:ext>
            </a:extLst>
          </p:cNvPr>
          <p:cNvSpPr>
            <a:spLocks noGrp="1"/>
          </p:cNvSpPr>
          <p:nvPr>
            <p:ph sz="half" idx="4294967295"/>
          </p:nvPr>
        </p:nvSpPr>
        <p:spPr>
          <a:xfrm>
            <a:off x="477496" y="1429799"/>
            <a:ext cx="3084041" cy="4846319"/>
          </a:xfrm>
          <a:prstGeom prst="rect">
            <a:avLst/>
          </a:prstGeom>
        </p:spPr>
        <p:txBody>
          <a:bodyPr vert="horz" lIns="0" tIns="45720" rIns="0" bIns="45720" rtlCol="0">
            <a:noAutofit/>
          </a:bodyPr>
          <a:lstStyle/>
          <a:p>
            <a:pPr algn="ctr" defTabSz="914400"/>
            <a:r>
              <a:rPr lang="en-US" sz="3600" dirty="0">
                <a:solidFill>
                  <a:srgbClr val="FFFFFF"/>
                </a:solidFill>
              </a:rPr>
              <a:t>What area can I strengthen?  What is one action step I can take to strengthen that area?</a:t>
            </a:r>
          </a:p>
          <a:p>
            <a:pPr defTabSz="914400"/>
            <a:endParaRPr lang="en-US" sz="3600" dirty="0">
              <a:solidFill>
                <a:srgbClr val="FFFFFF"/>
              </a:solidFill>
            </a:endParaRPr>
          </a:p>
        </p:txBody>
      </p:sp>
      <p:sp>
        <p:nvSpPr>
          <p:cNvPr id="21" name="Rectangle 2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Light Bulb and Gear">
            <a:extLst>
              <a:ext uri="{FF2B5EF4-FFF2-40B4-BE49-F238E27FC236}">
                <a16:creationId xmlns:a16="http://schemas.microsoft.com/office/drawing/2014/main" id="{EB75149C-662B-4C33-8ABD-9228CB7B77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0017" y="640080"/>
            <a:ext cx="5577840" cy="5577840"/>
          </a:xfrm>
          <a:prstGeom prst="rect">
            <a:avLst/>
          </a:prstGeom>
        </p:spPr>
      </p:pic>
    </p:spTree>
    <p:extLst>
      <p:ext uri="{BB962C8B-B14F-4D97-AF65-F5344CB8AC3E}">
        <p14:creationId xmlns:p14="http://schemas.microsoft.com/office/powerpoint/2010/main" val="251425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C61C-81D2-403B-B9C4-C089DD334163}"/>
              </a:ext>
            </a:extLst>
          </p:cNvPr>
          <p:cNvSpPr>
            <a:spLocks noGrp="1"/>
          </p:cNvSpPr>
          <p:nvPr>
            <p:ph type="title"/>
          </p:nvPr>
        </p:nvSpPr>
        <p:spPr>
          <a:xfrm>
            <a:off x="5637212" y="2895600"/>
            <a:ext cx="5830643" cy="1450757"/>
          </a:xfrm>
        </p:spPr>
        <p:txBody>
          <a:bodyPr/>
          <a:lstStyle/>
          <a:p>
            <a:pPr algn="ctr"/>
            <a:r>
              <a:rPr lang="en-US" dirty="0"/>
              <a:t>Thank you!</a:t>
            </a:r>
            <a:br>
              <a:rPr lang="en-US" dirty="0"/>
            </a:br>
            <a:br>
              <a:rPr lang="en-US" sz="2400" dirty="0"/>
            </a:br>
            <a:r>
              <a:rPr lang="en-US" sz="2400" dirty="0"/>
              <a:t>Stephanie Patton</a:t>
            </a:r>
            <a:br>
              <a:rPr lang="en-US" sz="2400" dirty="0"/>
            </a:br>
            <a:r>
              <a:rPr lang="en-US" sz="2400" dirty="0"/>
              <a:t>stephanie.patton@schools.utah.gov</a:t>
            </a:r>
          </a:p>
        </p:txBody>
      </p:sp>
    </p:spTree>
    <p:extLst>
      <p:ext uri="{BB962C8B-B14F-4D97-AF65-F5344CB8AC3E}">
        <p14:creationId xmlns:p14="http://schemas.microsoft.com/office/powerpoint/2010/main" val="368317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4FD0B9C-55E2-4546-957D-6978743FF727}"/>
              </a:ext>
            </a:extLst>
          </p:cNvPr>
          <p:cNvSpPr>
            <a:spLocks noGrp="1"/>
          </p:cNvSpPr>
          <p:nvPr>
            <p:ph sz="half" idx="4294967295"/>
          </p:nvPr>
        </p:nvSpPr>
        <p:spPr>
          <a:xfrm>
            <a:off x="149638" y="2514600"/>
            <a:ext cx="3716947" cy="4846319"/>
          </a:xfrm>
          <a:prstGeom prst="rect">
            <a:avLst/>
          </a:prstGeom>
        </p:spPr>
        <p:txBody>
          <a:bodyPr vert="horz" lIns="0" tIns="45720" rIns="0" bIns="45720" rtlCol="0">
            <a:noAutofit/>
          </a:bodyPr>
          <a:lstStyle/>
          <a:p>
            <a:pPr algn="ctr">
              <a:spcBef>
                <a:spcPts val="0"/>
              </a:spcBef>
              <a:spcAft>
                <a:spcPts val="1200"/>
              </a:spcAft>
            </a:pPr>
            <a:r>
              <a:rPr lang="en-US" sz="4000" dirty="0">
                <a:solidFill>
                  <a:schemeClr val="bg1"/>
                </a:solidFill>
              </a:rPr>
              <a:t>How did your list compare to the HQI Cycle?</a:t>
            </a:r>
          </a:p>
          <a:p>
            <a:pPr algn="ctr" rtl="0">
              <a:spcBef>
                <a:spcPts val="0"/>
              </a:spcBef>
              <a:spcAft>
                <a:spcPts val="1200"/>
              </a:spcAft>
            </a:pPr>
            <a:br>
              <a:rPr lang="en-US" sz="3200" dirty="0"/>
            </a:br>
            <a:endParaRPr lang="en-US" sz="3600" dirty="0">
              <a:solidFill>
                <a:srgbClr val="FFFFFF"/>
              </a:solidFill>
            </a:endParaRPr>
          </a:p>
        </p:txBody>
      </p:sp>
      <p:sp>
        <p:nvSpPr>
          <p:cNvPr id="21" name="Rectangle 2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Lightbulb and gear with solid fill">
            <a:extLst>
              <a:ext uri="{FF2B5EF4-FFF2-40B4-BE49-F238E27FC236}">
                <a16:creationId xmlns:a16="http://schemas.microsoft.com/office/drawing/2014/main" id="{EB75149C-662B-4C33-8ABD-9228CB7B77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50017" y="640080"/>
            <a:ext cx="5577840" cy="5577840"/>
          </a:xfrm>
          <a:prstGeom prst="rect">
            <a:avLst/>
          </a:prstGeom>
        </p:spPr>
      </p:pic>
    </p:spTree>
    <p:extLst>
      <p:ext uri="{BB962C8B-B14F-4D97-AF65-F5344CB8AC3E}">
        <p14:creationId xmlns:p14="http://schemas.microsoft.com/office/powerpoint/2010/main" val="199505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9590-8517-44CE-BEB0-BE68F8193BDB}"/>
              </a:ext>
            </a:extLst>
          </p:cNvPr>
          <p:cNvSpPr>
            <a:spLocks noGrp="1"/>
          </p:cNvSpPr>
          <p:nvPr>
            <p:ph type="title"/>
          </p:nvPr>
        </p:nvSpPr>
        <p:spPr>
          <a:xfrm>
            <a:off x="3808412" y="988905"/>
            <a:ext cx="7344363" cy="780196"/>
          </a:xfrm>
        </p:spPr>
        <p:txBody>
          <a:bodyPr/>
          <a:lstStyle/>
          <a:p>
            <a:r>
              <a:rPr lang="en-US" dirty="0"/>
              <a:t>Step 1:  Goals and Outcomes</a:t>
            </a:r>
          </a:p>
        </p:txBody>
      </p:sp>
      <p:sp>
        <p:nvSpPr>
          <p:cNvPr id="3" name="Content Placeholder 2">
            <a:extLst>
              <a:ext uri="{FF2B5EF4-FFF2-40B4-BE49-F238E27FC236}">
                <a16:creationId xmlns:a16="http://schemas.microsoft.com/office/drawing/2014/main" id="{6AC752DE-FAD1-435C-AE02-A3DD3E872085}"/>
              </a:ext>
            </a:extLst>
          </p:cNvPr>
          <p:cNvSpPr>
            <a:spLocks noGrp="1"/>
          </p:cNvSpPr>
          <p:nvPr>
            <p:ph sz="half" idx="2"/>
          </p:nvPr>
        </p:nvSpPr>
        <p:spPr/>
        <p:txBody>
          <a:bodyPr/>
          <a:lstStyle/>
          <a:p>
            <a:pPr marL="182880" indent="-182880">
              <a:buFont typeface="Arial" panose="020B0604020202020204" pitchFamily="34" charset="0"/>
              <a:buChar char="•"/>
            </a:pPr>
            <a:r>
              <a:rPr lang="en-US" sz="2400" dirty="0"/>
              <a:t>Learning Intentions</a:t>
            </a:r>
          </a:p>
          <a:p>
            <a:pPr marL="182880" indent="-182880">
              <a:buFont typeface="Arial" panose="020B0604020202020204" pitchFamily="34" charset="0"/>
              <a:buChar char="•"/>
            </a:pPr>
            <a:r>
              <a:rPr lang="en-US" sz="2400" dirty="0"/>
              <a:t>Success Criteria</a:t>
            </a:r>
          </a:p>
          <a:p>
            <a:pPr marL="182880" indent="-182880">
              <a:buFont typeface="Arial" panose="020B0604020202020204" pitchFamily="34" charset="0"/>
              <a:buChar char="•"/>
            </a:pPr>
            <a:r>
              <a:rPr lang="en-US" sz="2400" dirty="0"/>
              <a:t>High expectations</a:t>
            </a:r>
          </a:p>
        </p:txBody>
      </p:sp>
    </p:spTree>
    <p:extLst>
      <p:ext uri="{BB962C8B-B14F-4D97-AF65-F5344CB8AC3E}">
        <p14:creationId xmlns:p14="http://schemas.microsoft.com/office/powerpoint/2010/main" val="54455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4"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77" name="Rectangle 72">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4" name="Picture 2" descr="Begin with The End in Mind - REBEL EM - Emergency Medicine Blog">
            <a:extLst>
              <a:ext uri="{FF2B5EF4-FFF2-40B4-BE49-F238E27FC236}">
                <a16:creationId xmlns:a16="http://schemas.microsoft.com/office/drawing/2014/main" id="{71119ABE-E962-4DF9-9CD2-913C90ED23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 b="7204"/>
          <a:stretch/>
        </p:blipFill>
        <p:spPr bwMode="auto">
          <a:xfrm>
            <a:off x="20" y="10"/>
            <a:ext cx="12188805" cy="634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93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693C5B-7673-4CE0-BBE0-4E3AC43A0C07}"/>
              </a:ext>
            </a:extLst>
          </p:cNvPr>
          <p:cNvSpPr txBox="1"/>
          <p:nvPr/>
        </p:nvSpPr>
        <p:spPr>
          <a:xfrm>
            <a:off x="3048000" y="3246511"/>
            <a:ext cx="6096000" cy="369332"/>
          </a:xfrm>
          <a:prstGeom prst="rect">
            <a:avLst/>
          </a:prstGeom>
          <a:noFill/>
        </p:spPr>
        <p:txBody>
          <a:bodyPr wrap="square">
            <a:spAutoFit/>
          </a:bodyPr>
          <a:lstStyle/>
          <a:p>
            <a:r>
              <a:rPr lang="en-US" b="0">
                <a:effectLst/>
              </a:rPr>
              <a:t> </a:t>
            </a:r>
            <a:endParaRPr lang="en-US" dirty="0"/>
          </a:p>
        </p:txBody>
      </p:sp>
      <p:sp>
        <p:nvSpPr>
          <p:cNvPr id="5" name="Rectangle 1">
            <a:extLst>
              <a:ext uri="{FF2B5EF4-FFF2-40B4-BE49-F238E27FC236}">
                <a16:creationId xmlns:a16="http://schemas.microsoft.com/office/drawing/2014/main" id="{BF6B0E60-CF87-40B8-8E7D-4669267663C4}"/>
              </a:ext>
            </a:extLst>
          </p:cNvPr>
          <p:cNvSpPr>
            <a:spLocks noChangeArrowheads="1"/>
          </p:cNvSpPr>
          <p:nvPr/>
        </p:nvSpPr>
        <p:spPr bwMode="auto">
          <a:xfrm>
            <a:off x="2741612" y="121920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a:extLst>
              <a:ext uri="{FF2B5EF4-FFF2-40B4-BE49-F238E27FC236}">
                <a16:creationId xmlns:a16="http://schemas.microsoft.com/office/drawing/2014/main" id="{A245F65D-5306-40C0-A9F4-77C1309CA843}"/>
              </a:ext>
            </a:extLst>
          </p:cNvPr>
          <p:cNvGraphicFramePr>
            <a:graphicFrameLocks noGrp="1"/>
          </p:cNvGraphicFramePr>
          <p:nvPr>
            <p:extLst>
              <p:ext uri="{D42A27DB-BD31-4B8C-83A1-F6EECF244321}">
                <p14:modId xmlns:p14="http://schemas.microsoft.com/office/powerpoint/2010/main" val="2823622074"/>
              </p:ext>
            </p:extLst>
          </p:nvPr>
        </p:nvGraphicFramePr>
        <p:xfrm>
          <a:off x="1112837" y="1371600"/>
          <a:ext cx="9963150" cy="4114800"/>
        </p:xfrm>
        <a:graphic>
          <a:graphicData uri="http://schemas.openxmlformats.org/drawingml/2006/table">
            <a:tbl>
              <a:tblPr/>
              <a:tblGrid>
                <a:gridCol w="4643248">
                  <a:extLst>
                    <a:ext uri="{9D8B030D-6E8A-4147-A177-3AD203B41FA5}">
                      <a16:colId xmlns:a16="http://schemas.microsoft.com/office/drawing/2014/main" val="577668672"/>
                    </a:ext>
                  </a:extLst>
                </a:gridCol>
                <a:gridCol w="5319902">
                  <a:extLst>
                    <a:ext uri="{9D8B030D-6E8A-4147-A177-3AD203B41FA5}">
                      <a16:colId xmlns:a16="http://schemas.microsoft.com/office/drawing/2014/main" val="701940060"/>
                    </a:ext>
                  </a:extLst>
                </a:gridCol>
              </a:tblGrid>
              <a:tr h="582373">
                <a:tc>
                  <a:txBody>
                    <a:bodyPr/>
                    <a:lstStyle/>
                    <a:p>
                      <a:pPr rtl="0" fontAlgn="t">
                        <a:spcBef>
                          <a:spcPts val="0"/>
                        </a:spcBef>
                        <a:spcAft>
                          <a:spcPts val="0"/>
                        </a:spcAft>
                      </a:pPr>
                      <a:r>
                        <a:rPr lang="en-US" sz="1800" b="1" i="0" u="none" strike="noStrike">
                          <a:solidFill>
                            <a:srgbClr val="000000"/>
                          </a:solidFill>
                          <a:effectLst/>
                          <a:latin typeface="Quattrocento Sans"/>
                        </a:rPr>
                        <a:t>Learning Intentions</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800" b="1" i="0" u="none" strike="noStrike">
                          <a:solidFill>
                            <a:srgbClr val="000000"/>
                          </a:solidFill>
                          <a:effectLst/>
                          <a:latin typeface="Quattrocento Sans"/>
                        </a:rPr>
                        <a:t>Success Criteria</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796197536"/>
                  </a:ext>
                </a:extLst>
              </a:tr>
              <a:tr h="1155199">
                <a:tc>
                  <a:txBody>
                    <a:bodyPr/>
                    <a:lstStyle/>
                    <a:p>
                      <a:pPr rtl="0" fontAlgn="t">
                        <a:spcBef>
                          <a:spcPts val="0"/>
                        </a:spcBef>
                        <a:spcAft>
                          <a:spcPts val="0"/>
                        </a:spcAft>
                      </a:pPr>
                      <a:r>
                        <a:rPr lang="en-US" sz="1600" b="0" i="0" u="none" strike="noStrike" dirty="0">
                          <a:solidFill>
                            <a:srgbClr val="595959"/>
                          </a:solidFill>
                          <a:effectLst/>
                          <a:latin typeface="Quattrocento Sans"/>
                        </a:rPr>
                        <a:t>Participants will appreciate formative assessment as an </a:t>
                      </a:r>
                      <a:r>
                        <a:rPr lang="en-US" sz="1600" b="0" i="0" u="sng" dirty="0">
                          <a:solidFill>
                            <a:srgbClr val="595959"/>
                          </a:solidFill>
                          <a:effectLst/>
                          <a:latin typeface="Quattrocento Sans"/>
                        </a:rPr>
                        <a:t>intentional process</a:t>
                      </a:r>
                      <a:r>
                        <a:rPr lang="en-US" sz="1600" b="0" i="0" u="none" strike="noStrike" dirty="0">
                          <a:solidFill>
                            <a:srgbClr val="595959"/>
                          </a:solidFill>
                          <a:effectLst/>
                          <a:latin typeface="Quattrocento Sans"/>
                        </a:rPr>
                        <a:t>.</a:t>
                      </a:r>
                      <a:endParaRPr lang="en-US"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595959"/>
                          </a:solidFill>
                          <a:effectLst/>
                          <a:latin typeface="Quattrocento Sans"/>
                        </a:rPr>
                        <a:t>I can describe how to use a given assessment strategy as part of the formative assessment process.</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43211189"/>
                  </a:ext>
                </a:extLst>
              </a:tr>
              <a:tr h="2377228">
                <a:tc>
                  <a:txBody>
                    <a:bodyPr/>
                    <a:lstStyle/>
                    <a:p>
                      <a:pPr rtl="0" fontAlgn="t">
                        <a:spcBef>
                          <a:spcPts val="0"/>
                        </a:spcBef>
                        <a:spcAft>
                          <a:spcPts val="0"/>
                        </a:spcAft>
                      </a:pPr>
                      <a:r>
                        <a:rPr lang="en-US" sz="1600" b="0" i="0" u="none" strike="noStrike" dirty="0">
                          <a:solidFill>
                            <a:srgbClr val="595959"/>
                          </a:solidFill>
                          <a:effectLst/>
                          <a:latin typeface="Quattrocento Sans"/>
                        </a:rPr>
                        <a:t>Participants will understand key components of the formative assessment process and how each </a:t>
                      </a:r>
                      <a:endParaRPr lang="en-US" dirty="0">
                        <a:effectLst/>
                      </a:endParaRPr>
                    </a:p>
                    <a:p>
                      <a:pPr marL="182880" indent="-182880" rtl="0" fontAlgn="base">
                        <a:spcBef>
                          <a:spcPts val="0"/>
                        </a:spcBef>
                        <a:spcAft>
                          <a:spcPts val="0"/>
                        </a:spcAft>
                        <a:buFont typeface="Arial" panose="020B0604020202020204" pitchFamily="34" charset="0"/>
                        <a:buChar char="•"/>
                      </a:pPr>
                      <a:r>
                        <a:rPr lang="en-US" sz="1600" b="0" i="0" u="none" strike="noStrike" dirty="0">
                          <a:solidFill>
                            <a:srgbClr val="595959"/>
                          </a:solidFill>
                          <a:effectLst/>
                          <a:latin typeface="Quattrocento Sans"/>
                        </a:rPr>
                        <a:t>contributes to student-centered practices and </a:t>
                      </a:r>
                    </a:p>
                    <a:p>
                      <a:pPr marL="182880" indent="-182880" rtl="0" fontAlgn="base">
                        <a:spcBef>
                          <a:spcPts val="0"/>
                        </a:spcBef>
                        <a:spcAft>
                          <a:spcPts val="0"/>
                        </a:spcAft>
                        <a:buFont typeface="Arial" panose="020B0604020202020204" pitchFamily="34" charset="0"/>
                        <a:buChar char="•"/>
                      </a:pPr>
                      <a:r>
                        <a:rPr lang="en-US" sz="1600" b="0" i="0" u="none" strike="noStrike" dirty="0">
                          <a:solidFill>
                            <a:srgbClr val="595959"/>
                          </a:solidFill>
                          <a:effectLst/>
                          <a:latin typeface="Quattrocento Sans"/>
                        </a:rPr>
                        <a:t>supports use of multiple methods for demonstrating competency.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595959"/>
                          </a:solidFill>
                          <a:effectLst/>
                          <a:latin typeface="Quattrocento Sans"/>
                        </a:rPr>
                        <a:t>I can identify the role of the following in the formative assessment process:</a:t>
                      </a:r>
                      <a:endParaRPr lang="en-US" dirty="0">
                        <a:effectLst/>
                      </a:endParaRPr>
                    </a:p>
                    <a:p>
                      <a:pPr marL="182880" indent="-182880" rtl="0" fontAlgn="base">
                        <a:spcBef>
                          <a:spcPts val="0"/>
                        </a:spcBef>
                        <a:spcAft>
                          <a:spcPts val="0"/>
                        </a:spcAft>
                        <a:buFont typeface="Arial" panose="020B0604020202020204" pitchFamily="34" charset="0"/>
                        <a:buChar char="•"/>
                      </a:pPr>
                      <a:r>
                        <a:rPr lang="en-US" sz="1600" b="0" i="0" u="none" strike="noStrike" dirty="0">
                          <a:solidFill>
                            <a:srgbClr val="595959"/>
                          </a:solidFill>
                          <a:effectLst/>
                          <a:latin typeface="Quattrocento Sans"/>
                        </a:rPr>
                        <a:t>Learning Progressions</a:t>
                      </a:r>
                    </a:p>
                    <a:p>
                      <a:pPr marL="182880" indent="-182880" rtl="0" fontAlgn="base">
                        <a:spcBef>
                          <a:spcPts val="0"/>
                        </a:spcBef>
                        <a:spcAft>
                          <a:spcPts val="0"/>
                        </a:spcAft>
                        <a:buFont typeface="Arial" panose="020B0604020202020204" pitchFamily="34" charset="0"/>
                        <a:buChar char="•"/>
                      </a:pPr>
                      <a:r>
                        <a:rPr lang="en-US" sz="1600" b="0" i="0" u="none" strike="noStrike" dirty="0">
                          <a:solidFill>
                            <a:srgbClr val="595959"/>
                          </a:solidFill>
                          <a:effectLst/>
                          <a:latin typeface="Quattrocento Sans"/>
                        </a:rPr>
                        <a:t>Eliciting and analyzing evidence of student thinking</a:t>
                      </a:r>
                    </a:p>
                    <a:p>
                      <a:pPr marL="182880" indent="-182880" rtl="0" fontAlgn="base">
                        <a:spcBef>
                          <a:spcPts val="0"/>
                        </a:spcBef>
                        <a:spcAft>
                          <a:spcPts val="0"/>
                        </a:spcAft>
                        <a:buFont typeface="Arial" panose="020B0604020202020204" pitchFamily="34" charset="0"/>
                        <a:buChar char="•"/>
                      </a:pPr>
                      <a:r>
                        <a:rPr lang="en-US" sz="1600" b="0" i="0" u="none" strike="noStrike" dirty="0">
                          <a:solidFill>
                            <a:srgbClr val="595959"/>
                          </a:solidFill>
                          <a:effectLst/>
                          <a:latin typeface="Quattrocento Sans"/>
                        </a:rPr>
                        <a:t>Using evidence and feedback to move learning forward</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94915861"/>
                  </a:ext>
                </a:extLst>
              </a:tr>
            </a:tbl>
          </a:graphicData>
        </a:graphic>
      </p:graphicFrame>
      <p:sp>
        <p:nvSpPr>
          <p:cNvPr id="7" name="Rectangle 2">
            <a:extLst>
              <a:ext uri="{FF2B5EF4-FFF2-40B4-BE49-F238E27FC236}">
                <a16:creationId xmlns:a16="http://schemas.microsoft.com/office/drawing/2014/main" id="{8C90D1B4-DA6A-4004-8BA5-2A0D89650D6C}"/>
              </a:ext>
            </a:extLst>
          </p:cNvPr>
          <p:cNvSpPr>
            <a:spLocks noChangeArrowheads="1"/>
          </p:cNvSpPr>
          <p:nvPr/>
        </p:nvSpPr>
        <p:spPr bwMode="auto">
          <a:xfrm>
            <a:off x="2741613" y="1604242"/>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848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4FD0B9C-55E2-4546-957D-6978743FF727}"/>
              </a:ext>
            </a:extLst>
          </p:cNvPr>
          <p:cNvSpPr>
            <a:spLocks noGrp="1"/>
          </p:cNvSpPr>
          <p:nvPr>
            <p:ph sz="half" idx="4294967295"/>
          </p:nvPr>
        </p:nvSpPr>
        <p:spPr>
          <a:xfrm>
            <a:off x="167665" y="1005840"/>
            <a:ext cx="3716947" cy="4846319"/>
          </a:xfrm>
          <a:prstGeom prst="rect">
            <a:avLst/>
          </a:prstGeom>
        </p:spPr>
        <p:txBody>
          <a:bodyPr vert="horz" lIns="0" tIns="45720" rIns="0" bIns="45720" rtlCol="0">
            <a:noAutofit/>
          </a:bodyPr>
          <a:lstStyle/>
          <a:p>
            <a:pPr algn="ctr" rtl="0">
              <a:spcBef>
                <a:spcPts val="0"/>
              </a:spcBef>
              <a:spcAft>
                <a:spcPts val="1200"/>
              </a:spcAft>
            </a:pPr>
            <a:r>
              <a:rPr lang="en-US" sz="4400" dirty="0">
                <a:solidFill>
                  <a:schemeClr val="bg1"/>
                </a:solidFill>
              </a:rPr>
              <a:t>What’s the difference between learning intentions and success criteria?</a:t>
            </a:r>
            <a:br>
              <a:rPr lang="en-US" sz="3200" dirty="0"/>
            </a:br>
            <a:endParaRPr lang="en-US" sz="3600" dirty="0">
              <a:solidFill>
                <a:srgbClr val="FFFFFF"/>
              </a:solidFill>
            </a:endParaRPr>
          </a:p>
        </p:txBody>
      </p:sp>
      <p:sp>
        <p:nvSpPr>
          <p:cNvPr id="21" name="Rectangle 2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Chat with solid fill">
            <a:extLst>
              <a:ext uri="{FF2B5EF4-FFF2-40B4-BE49-F238E27FC236}">
                <a16:creationId xmlns:a16="http://schemas.microsoft.com/office/drawing/2014/main" id="{EB75149C-662B-4C33-8ABD-9228CB7B77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50017" y="640080"/>
            <a:ext cx="5577840" cy="5577840"/>
          </a:xfrm>
          <a:prstGeom prst="rect">
            <a:avLst/>
          </a:prstGeom>
        </p:spPr>
      </p:pic>
    </p:spTree>
    <p:extLst>
      <p:ext uri="{BB962C8B-B14F-4D97-AF65-F5344CB8AC3E}">
        <p14:creationId xmlns:p14="http://schemas.microsoft.com/office/powerpoint/2010/main" val="413007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14325</TotalTime>
  <Words>1841</Words>
  <Application>Microsoft Office PowerPoint</Application>
  <PresentationFormat>Custom</PresentationFormat>
  <Paragraphs>242</Paragraphs>
  <Slides>47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Century Gothic</vt:lpstr>
      <vt:lpstr>Open Sans</vt:lpstr>
      <vt:lpstr>Quattrocento Sans</vt:lpstr>
      <vt:lpstr>Wingdings</vt:lpstr>
      <vt:lpstr>Retrospect</vt:lpstr>
      <vt:lpstr>Taking it Higher: Improving Instruction with the High Quality Instructional Cycle</vt:lpstr>
      <vt:lpstr>Success Criteria</vt:lpstr>
      <vt:lpstr>PowerPoint Presentation</vt:lpstr>
      <vt:lpstr>PowerPoint Presentation</vt:lpstr>
      <vt:lpstr>PowerPoint Presentation</vt:lpstr>
      <vt:lpstr>Step 1:  Goals and Outcomes</vt:lpstr>
      <vt:lpstr>PowerPoint Presentation</vt:lpstr>
      <vt:lpstr>PowerPoint Presentation</vt:lpstr>
      <vt:lpstr>PowerPoint Presentation</vt:lpstr>
      <vt:lpstr>Learning Intentions</vt:lpstr>
      <vt:lpstr>Success Criteria</vt:lpstr>
      <vt:lpstr>Are we setting the bar high enough?</vt:lpstr>
      <vt:lpstr>High Expectations</vt:lpstr>
      <vt:lpstr>Step 2:  Planning Instruction</vt:lpstr>
      <vt:lpstr>PowerPoint Presentation</vt:lpstr>
      <vt:lpstr>PowerPoint Presentation</vt:lpstr>
      <vt:lpstr>Benefits</vt:lpstr>
      <vt:lpstr>Personalized Learning Strategies</vt:lpstr>
      <vt:lpstr>Accommodations</vt:lpstr>
      <vt:lpstr>Accommodations</vt:lpstr>
      <vt:lpstr>PowerPoint Presentation</vt:lpstr>
      <vt:lpstr>Scaffolding</vt:lpstr>
      <vt:lpstr>Scaffolding Strategies</vt:lpstr>
      <vt:lpstr>PowerPoint Presentation</vt:lpstr>
      <vt:lpstr>Activate Background Knowledge</vt:lpstr>
      <vt:lpstr>PowerPoint Presentation</vt:lpstr>
      <vt:lpstr>PowerPoint Presentation</vt:lpstr>
      <vt:lpstr>Step 3: Instruction </vt:lpstr>
      <vt:lpstr>PowerPoint Presentation</vt:lpstr>
      <vt:lpstr>PowerPoint Presentation</vt:lpstr>
      <vt:lpstr>Customized Supports</vt:lpstr>
      <vt:lpstr>PowerPoint Presentation</vt:lpstr>
      <vt:lpstr>Step 4: Assessments </vt:lpstr>
      <vt:lpstr>What is Formative Assessment?</vt:lpstr>
      <vt:lpstr>Attribute of Effective Formative Assessment</vt:lpstr>
      <vt:lpstr>Hypothetical Learning Intention &amp; Success Criteria</vt:lpstr>
      <vt:lpstr>PowerPoint Presentation</vt:lpstr>
      <vt:lpstr>PowerPoint Presentation</vt:lpstr>
      <vt:lpstr>Step 5: Data and Reflection </vt:lpstr>
      <vt:lpstr>PowerPoint Presentation</vt:lpstr>
      <vt:lpstr>Step 6: Adapt Instruction</vt:lpstr>
      <vt:lpstr>PowerPoint Presentation</vt:lpstr>
      <vt:lpstr>PowerPoint Presentation</vt:lpstr>
      <vt:lpstr>PowerPoint Presentation</vt:lpstr>
      <vt:lpstr>PowerPoint Presentation</vt:lpstr>
      <vt:lpstr>PowerPoint Presentation</vt:lpstr>
      <vt:lpstr>Thank you!  Stephanie Patton stephanie.patton@schools.utah.gov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Brimhall, Kellie</dc:creator>
  <cp:lastModifiedBy>Brimhall, Kellie</cp:lastModifiedBy>
  <cp:revision>22</cp:revision>
  <dcterms:created xsi:type="dcterms:W3CDTF">2021-09-09T17:43:33Z</dcterms:created>
  <dcterms:modified xsi:type="dcterms:W3CDTF">2021-10-04T12:18:42Z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